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8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9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0" r:id="rId3"/>
    <p:sldId id="263" r:id="rId4"/>
    <p:sldId id="262" r:id="rId5"/>
    <p:sldId id="266" r:id="rId6"/>
    <p:sldId id="317" r:id="rId7"/>
    <p:sldId id="319" r:id="rId8"/>
    <p:sldId id="318" r:id="rId9"/>
    <p:sldId id="320" r:id="rId10"/>
    <p:sldId id="321" r:id="rId11"/>
    <p:sldId id="322" r:id="rId12"/>
    <p:sldId id="323" r:id="rId13"/>
    <p:sldId id="290" r:id="rId14"/>
    <p:sldId id="324" r:id="rId15"/>
    <p:sldId id="325" r:id="rId16"/>
    <p:sldId id="316" r:id="rId17"/>
    <p:sldId id="327" r:id="rId18"/>
    <p:sldId id="326" r:id="rId19"/>
    <p:sldId id="315" r:id="rId20"/>
    <p:sldId id="330" r:id="rId21"/>
    <p:sldId id="331" r:id="rId22"/>
    <p:sldId id="332" r:id="rId23"/>
    <p:sldId id="333" r:id="rId24"/>
    <p:sldId id="328" r:id="rId25"/>
    <p:sldId id="293" r:id="rId26"/>
    <p:sldId id="334" r:id="rId27"/>
    <p:sldId id="335" r:id="rId28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EA4"/>
    <a:srgbClr val="2E6DA3"/>
    <a:srgbClr val="2D6FA3"/>
    <a:srgbClr val="1C72BA"/>
    <a:srgbClr val="25639C"/>
    <a:srgbClr val="FE5804"/>
    <a:srgbClr val="CF0223"/>
    <a:srgbClr val="3BAE4F"/>
    <a:srgbClr val="FF8067"/>
    <a:srgbClr val="FFF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480F0E-2422-4A61-B49D-5C54473B1B6B}" v="1" dt="2020-11-03T12:29:03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6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01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F4-4663-909B-8DBC08B9DAB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F4-4663-909B-8DBC08B9DAB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F4-4663-909B-8DBC08B9D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F4-4663-909B-8DBC08B9DAB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F4-4663-909B-8DBC08B9DAB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F4-4663-909B-8DBC08B9D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252497234384497E-2"/>
          <c:y val="1.4799958714410123E-2"/>
          <c:w val="0.92766050393422872"/>
          <c:h val="0.95014015245358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08-480D-9BB4-5BD185212CE9}"/>
              </c:ext>
            </c:extLst>
          </c:dPt>
          <c:cat>
            <c:strRef>
              <c:f>Feuil1!$A$2:$A$3</c:f>
              <c:strCache>
                <c:ptCount val="2"/>
                <c:pt idx="0">
                  <c:v>Catégorie 1</c:v>
                </c:pt>
                <c:pt idx="1">
                  <c:v>Catégorie 2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08-480D-9BB4-5BD185212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0973120"/>
        <c:axId val="880967872"/>
      </c:barChart>
      <c:catAx>
        <c:axId val="880973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0967872"/>
        <c:crosses val="autoZero"/>
        <c:auto val="1"/>
        <c:lblAlgn val="ctr"/>
        <c:lblOffset val="100"/>
        <c:noMultiLvlLbl val="0"/>
      </c:catAx>
      <c:valAx>
        <c:axId val="880967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8097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0A8574-4383-4940-A077-555D795D69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FF3F06-6683-4F64-82A0-2949D8D1E2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E6877-D7D9-45B6-B578-7C0BC1AD78F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0D3A1-1099-4760-8F4A-5099DE2438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B0E36-F72C-4617-AFF8-C8C44AF368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161E-EF8B-4CF4-B4B0-452BBD82664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72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5C4B4-AF07-4C5E-AAFD-77668E5A189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27DA6-E176-490F-927C-292103FC7E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4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7F870-BAC6-42B6-82AA-5D53973C9C2F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086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7F870-BAC6-42B6-82AA-5D53973C9C2F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380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7F870-BAC6-42B6-82AA-5D53973C9C2F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0891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7F870-BAC6-42B6-82AA-5D53973C9C2F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1477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32157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DF7201E7-6463-4290-A4EE-E4E13AFFBF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1" cy="685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719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30D7516-9091-494F-8AE8-73E85EA8DD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962150 w 12192000"/>
              <a:gd name="connsiteY0" fmla="*/ 904875 h 6858000"/>
              <a:gd name="connsiteX1" fmla="*/ 1962150 w 12192000"/>
              <a:gd name="connsiteY1" fmla="*/ 5953125 h 6858000"/>
              <a:gd name="connsiteX2" fmla="*/ 10229850 w 12192000"/>
              <a:gd name="connsiteY2" fmla="*/ 5953125 h 6858000"/>
              <a:gd name="connsiteX3" fmla="*/ 10229850 w 12192000"/>
              <a:gd name="connsiteY3" fmla="*/ 90487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2150" y="904875"/>
                </a:moveTo>
                <a:lnTo>
                  <a:pt x="1962150" y="5953125"/>
                </a:lnTo>
                <a:lnTo>
                  <a:pt x="10229850" y="5953125"/>
                </a:lnTo>
                <a:lnTo>
                  <a:pt x="10229850" y="90487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1799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30D7516-9091-494F-8AE8-73E85EA8DD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962150 w 12192000"/>
              <a:gd name="connsiteY0" fmla="*/ 904875 h 6858000"/>
              <a:gd name="connsiteX1" fmla="*/ 1962150 w 12192000"/>
              <a:gd name="connsiteY1" fmla="*/ 5953125 h 6858000"/>
              <a:gd name="connsiteX2" fmla="*/ 10229850 w 12192000"/>
              <a:gd name="connsiteY2" fmla="*/ 5953125 h 6858000"/>
              <a:gd name="connsiteX3" fmla="*/ 10229850 w 12192000"/>
              <a:gd name="connsiteY3" fmla="*/ 90487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2150" y="904875"/>
                </a:moveTo>
                <a:lnTo>
                  <a:pt x="1962150" y="5953125"/>
                </a:lnTo>
                <a:lnTo>
                  <a:pt x="10229850" y="5953125"/>
                </a:lnTo>
                <a:lnTo>
                  <a:pt x="10229850" y="90487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id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D379094-58BD-44A8-B393-705977FF86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79733" y="2098238"/>
            <a:ext cx="2661524" cy="2661524"/>
          </a:xfrm>
          <a:custGeom>
            <a:avLst/>
            <a:gdLst>
              <a:gd name="connsiteX0" fmla="*/ 474994 w 2241995"/>
              <a:gd name="connsiteY0" fmla="*/ 0 h 2241995"/>
              <a:gd name="connsiteX1" fmla="*/ 1120998 w 2241995"/>
              <a:gd name="connsiteY1" fmla="*/ 646004 h 2241995"/>
              <a:gd name="connsiteX2" fmla="*/ 1767001 w 2241995"/>
              <a:gd name="connsiteY2" fmla="*/ 0 h 2241995"/>
              <a:gd name="connsiteX3" fmla="*/ 2241995 w 2241995"/>
              <a:gd name="connsiteY3" fmla="*/ 474994 h 2241995"/>
              <a:gd name="connsiteX4" fmla="*/ 1595991 w 2241995"/>
              <a:gd name="connsiteY4" fmla="*/ 1120998 h 2241995"/>
              <a:gd name="connsiteX5" fmla="*/ 2241995 w 2241995"/>
              <a:gd name="connsiteY5" fmla="*/ 1767001 h 2241995"/>
              <a:gd name="connsiteX6" fmla="*/ 1767001 w 2241995"/>
              <a:gd name="connsiteY6" fmla="*/ 2241995 h 2241995"/>
              <a:gd name="connsiteX7" fmla="*/ 1120998 w 2241995"/>
              <a:gd name="connsiteY7" fmla="*/ 1595991 h 2241995"/>
              <a:gd name="connsiteX8" fmla="*/ 474994 w 2241995"/>
              <a:gd name="connsiteY8" fmla="*/ 2241995 h 2241995"/>
              <a:gd name="connsiteX9" fmla="*/ 0 w 2241995"/>
              <a:gd name="connsiteY9" fmla="*/ 1767001 h 2241995"/>
              <a:gd name="connsiteX10" fmla="*/ 646004 w 2241995"/>
              <a:gd name="connsiteY10" fmla="*/ 1120998 h 2241995"/>
              <a:gd name="connsiteX11" fmla="*/ 0 w 2241995"/>
              <a:gd name="connsiteY11" fmla="*/ 474994 h 22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41995" h="2241995">
                <a:moveTo>
                  <a:pt x="474994" y="0"/>
                </a:moveTo>
                <a:lnTo>
                  <a:pt x="1120998" y="646004"/>
                </a:lnTo>
                <a:lnTo>
                  <a:pt x="1767001" y="0"/>
                </a:lnTo>
                <a:lnTo>
                  <a:pt x="2241995" y="474994"/>
                </a:lnTo>
                <a:lnTo>
                  <a:pt x="1595991" y="1120998"/>
                </a:lnTo>
                <a:lnTo>
                  <a:pt x="2241995" y="1767001"/>
                </a:lnTo>
                <a:lnTo>
                  <a:pt x="1767001" y="2241995"/>
                </a:lnTo>
                <a:lnTo>
                  <a:pt x="1120998" y="1595991"/>
                </a:lnTo>
                <a:lnTo>
                  <a:pt x="474994" y="2241995"/>
                </a:lnTo>
                <a:lnTo>
                  <a:pt x="0" y="1767001"/>
                </a:lnTo>
                <a:lnTo>
                  <a:pt x="646004" y="1120998"/>
                </a:lnTo>
                <a:lnTo>
                  <a:pt x="0" y="47499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1774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D046489A-D960-4E7B-99A2-33C9C6578D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038601" cy="52387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A0B114FF-CF40-47EB-AB3A-512156E556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6700" y="0"/>
            <a:ext cx="4038601" cy="52387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A96CEF20-7F7B-4E95-904E-61496E9BAA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3399" y="0"/>
            <a:ext cx="4038601" cy="52387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872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0E17E74-30C2-4541-B85A-4065DA11D1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705100"/>
            <a:ext cx="12191999" cy="41529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877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915025" y="928690"/>
            <a:ext cx="4895850" cy="4895850"/>
          </a:xfrm>
          <a:custGeom>
            <a:avLst/>
            <a:gdLst>
              <a:gd name="connsiteX0" fmla="*/ 2195513 w 4391025"/>
              <a:gd name="connsiteY0" fmla="*/ 2258666 h 4391025"/>
              <a:gd name="connsiteX1" fmla="*/ 3261692 w 4391025"/>
              <a:gd name="connsiteY1" fmla="*/ 3324846 h 4391025"/>
              <a:gd name="connsiteX2" fmla="*/ 2195513 w 4391025"/>
              <a:gd name="connsiteY2" fmla="*/ 4391025 h 4391025"/>
              <a:gd name="connsiteX3" fmla="*/ 1129333 w 4391025"/>
              <a:gd name="connsiteY3" fmla="*/ 3324846 h 4391025"/>
              <a:gd name="connsiteX4" fmla="*/ 3324846 w 4391025"/>
              <a:gd name="connsiteY4" fmla="*/ 1129333 h 4391025"/>
              <a:gd name="connsiteX5" fmla="*/ 4391025 w 4391025"/>
              <a:gd name="connsiteY5" fmla="*/ 2195513 h 4391025"/>
              <a:gd name="connsiteX6" fmla="*/ 3324846 w 4391025"/>
              <a:gd name="connsiteY6" fmla="*/ 3261692 h 4391025"/>
              <a:gd name="connsiteX7" fmla="*/ 2258666 w 4391025"/>
              <a:gd name="connsiteY7" fmla="*/ 2195513 h 4391025"/>
              <a:gd name="connsiteX8" fmla="*/ 1066180 w 4391025"/>
              <a:gd name="connsiteY8" fmla="*/ 1129333 h 4391025"/>
              <a:gd name="connsiteX9" fmla="*/ 2132359 w 4391025"/>
              <a:gd name="connsiteY9" fmla="*/ 2195513 h 4391025"/>
              <a:gd name="connsiteX10" fmla="*/ 1066180 w 4391025"/>
              <a:gd name="connsiteY10" fmla="*/ 3261692 h 4391025"/>
              <a:gd name="connsiteX11" fmla="*/ 0 w 4391025"/>
              <a:gd name="connsiteY11" fmla="*/ 2195513 h 4391025"/>
              <a:gd name="connsiteX12" fmla="*/ 2195513 w 4391025"/>
              <a:gd name="connsiteY12" fmla="*/ 0 h 4391025"/>
              <a:gd name="connsiteX13" fmla="*/ 3261692 w 4391025"/>
              <a:gd name="connsiteY13" fmla="*/ 1066180 h 4391025"/>
              <a:gd name="connsiteX14" fmla="*/ 2195513 w 4391025"/>
              <a:gd name="connsiteY14" fmla="*/ 2132359 h 4391025"/>
              <a:gd name="connsiteX15" fmla="*/ 1129333 w 4391025"/>
              <a:gd name="connsiteY15" fmla="*/ 1066180 h 43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91025" h="4391025">
                <a:moveTo>
                  <a:pt x="2195513" y="2258666"/>
                </a:moveTo>
                <a:lnTo>
                  <a:pt x="3261692" y="3324846"/>
                </a:lnTo>
                <a:lnTo>
                  <a:pt x="2195513" y="4391025"/>
                </a:lnTo>
                <a:lnTo>
                  <a:pt x="1129333" y="3324846"/>
                </a:lnTo>
                <a:close/>
                <a:moveTo>
                  <a:pt x="3324846" y="1129333"/>
                </a:moveTo>
                <a:lnTo>
                  <a:pt x="4391025" y="2195513"/>
                </a:lnTo>
                <a:lnTo>
                  <a:pt x="3324846" y="3261692"/>
                </a:lnTo>
                <a:lnTo>
                  <a:pt x="2258666" y="2195513"/>
                </a:lnTo>
                <a:close/>
                <a:moveTo>
                  <a:pt x="1066180" y="1129333"/>
                </a:moveTo>
                <a:lnTo>
                  <a:pt x="2132359" y="2195513"/>
                </a:lnTo>
                <a:lnTo>
                  <a:pt x="1066180" y="3261692"/>
                </a:lnTo>
                <a:lnTo>
                  <a:pt x="0" y="2195513"/>
                </a:lnTo>
                <a:close/>
                <a:moveTo>
                  <a:pt x="2195513" y="0"/>
                </a:moveTo>
                <a:lnTo>
                  <a:pt x="3261692" y="1066180"/>
                </a:lnTo>
                <a:lnTo>
                  <a:pt x="2195513" y="2132359"/>
                </a:lnTo>
                <a:lnTo>
                  <a:pt x="1129333" y="10661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6980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85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34169" y="1204914"/>
            <a:ext cx="2887664" cy="4034748"/>
          </a:xfrm>
          <a:prstGeom prst="parallelogram">
            <a:avLst/>
          </a:prstGeom>
        </p:spPr>
        <p:txBody>
          <a:bodyPr/>
          <a:lstStyle>
            <a:lvl1pPr>
              <a:defRPr lang="id-ID" sz="20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541940" y="1204914"/>
            <a:ext cx="2887664" cy="4034748"/>
          </a:xfrm>
          <a:prstGeom prst="parallelogram">
            <a:avLst/>
          </a:prstGeom>
        </p:spPr>
        <p:txBody>
          <a:bodyPr/>
          <a:lstStyle>
            <a:lvl1pPr>
              <a:defRPr lang="id-ID" sz="20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849711" y="1204914"/>
            <a:ext cx="2887664" cy="4034748"/>
          </a:xfrm>
          <a:prstGeom prst="parallelogram">
            <a:avLst/>
          </a:prstGeom>
        </p:spPr>
        <p:txBody>
          <a:bodyPr/>
          <a:lstStyle>
            <a:lvl1pPr>
              <a:defRPr lang="id-ID" sz="20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57482" y="1204914"/>
            <a:ext cx="2887664" cy="4034748"/>
          </a:xfrm>
          <a:prstGeom prst="parallelogram">
            <a:avLst/>
          </a:prstGeom>
        </p:spPr>
        <p:txBody>
          <a:bodyPr/>
          <a:lstStyle>
            <a:lvl1pPr>
              <a:defRPr lang="id-ID" sz="20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8930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A10A9A0-C21B-49C5-A5F4-B57D45E280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2357894 w 4572000"/>
              <a:gd name="connsiteY0" fmla="*/ 1492250 h 6858000"/>
              <a:gd name="connsiteX1" fmla="*/ 1308854 w 4572000"/>
              <a:gd name="connsiteY1" fmla="*/ 1790533 h 6858000"/>
              <a:gd name="connsiteX2" fmla="*/ 908214 w 4572000"/>
              <a:gd name="connsiteY2" fmla="*/ 2600508 h 6858000"/>
              <a:gd name="connsiteX3" fmla="*/ 1131759 w 4572000"/>
              <a:gd name="connsiteY3" fmla="*/ 3247291 h 6858000"/>
              <a:gd name="connsiteX4" fmla="*/ 1664827 w 4572000"/>
              <a:gd name="connsiteY4" fmla="*/ 3593479 h 6858000"/>
              <a:gd name="connsiteX5" fmla="*/ 2301070 w 4572000"/>
              <a:gd name="connsiteY5" fmla="*/ 3797151 h 6858000"/>
              <a:gd name="connsiteX6" fmla="*/ 2834138 w 4572000"/>
              <a:gd name="connsiteY6" fmla="*/ 4016386 h 6858000"/>
              <a:gd name="connsiteX7" fmla="*/ 3057683 w 4572000"/>
              <a:gd name="connsiteY7" fmla="*/ 4409261 h 6858000"/>
              <a:gd name="connsiteX8" fmla="*/ 2859977 w 4572000"/>
              <a:gd name="connsiteY8" fmla="*/ 4766177 h 6858000"/>
              <a:gd name="connsiteX9" fmla="*/ 2312380 w 4572000"/>
              <a:gd name="connsiteY9" fmla="*/ 4892732 h 6858000"/>
              <a:gd name="connsiteX10" fmla="*/ 1632079 w 4572000"/>
              <a:gd name="connsiteY10" fmla="*/ 4743425 h 6858000"/>
              <a:gd name="connsiteX11" fmla="*/ 965024 w 4572000"/>
              <a:gd name="connsiteY11" fmla="*/ 4312566 h 6858000"/>
              <a:gd name="connsiteX12" fmla="*/ 675071 w 4572000"/>
              <a:gd name="connsiteY12" fmla="*/ 4892732 h 6858000"/>
              <a:gd name="connsiteX13" fmla="*/ 1406824 w 4572000"/>
              <a:gd name="connsiteY13" fmla="*/ 5348554 h 6858000"/>
              <a:gd name="connsiteX14" fmla="*/ 2301001 w 4572000"/>
              <a:gd name="connsiteY14" fmla="*/ 5523215 h 6858000"/>
              <a:gd name="connsiteX15" fmla="*/ 3379941 w 4572000"/>
              <a:gd name="connsiteY15" fmla="*/ 5215694 h 6858000"/>
              <a:gd name="connsiteX16" fmla="*/ 3801894 w 4572000"/>
              <a:gd name="connsiteY16" fmla="*/ 4375133 h 6858000"/>
              <a:gd name="connsiteX17" fmla="*/ 3581124 w 4572000"/>
              <a:gd name="connsiteY17" fmla="*/ 3717202 h 6858000"/>
              <a:gd name="connsiteX18" fmla="*/ 3049739 w 4572000"/>
              <a:gd name="connsiteY18" fmla="*/ 3359866 h 6858000"/>
              <a:gd name="connsiteX19" fmla="*/ 2414360 w 4572000"/>
              <a:gd name="connsiteY19" fmla="*/ 3147775 h 6858000"/>
              <a:gd name="connsiteX20" fmla="*/ 1881610 w 4572000"/>
              <a:gd name="connsiteY20" fmla="*/ 2925583 h 6858000"/>
              <a:gd name="connsiteX21" fmla="*/ 1658111 w 4572000"/>
              <a:gd name="connsiteY21" fmla="*/ 2537941 h 6858000"/>
              <a:gd name="connsiteX22" fmla="*/ 1835190 w 4572000"/>
              <a:gd name="connsiteY22" fmla="*/ 2230087 h 6858000"/>
              <a:gd name="connsiteX23" fmla="*/ 2306690 w 4572000"/>
              <a:gd name="connsiteY23" fmla="*/ 2122732 h 6858000"/>
              <a:gd name="connsiteX24" fmla="*/ 2840697 w 4572000"/>
              <a:gd name="connsiteY24" fmla="*/ 2209469 h 6858000"/>
              <a:gd name="connsiteX25" fmla="*/ 3472392 w 4572000"/>
              <a:gd name="connsiteY25" fmla="*/ 2492438 h 6858000"/>
              <a:gd name="connsiteX26" fmla="*/ 3750759 w 4572000"/>
              <a:gd name="connsiteY26" fmla="*/ 1901212 h 6858000"/>
              <a:gd name="connsiteX27" fmla="*/ 3110000 w 4572000"/>
              <a:gd name="connsiteY27" fmla="*/ 1605141 h 6858000"/>
              <a:gd name="connsiteX28" fmla="*/ 2357894 w 4572000"/>
              <a:gd name="connsiteY28" fmla="*/ 1492250 h 6858000"/>
              <a:gd name="connsiteX29" fmla="*/ 0 w 4572000"/>
              <a:gd name="connsiteY29" fmla="*/ 0 h 6858000"/>
              <a:gd name="connsiteX30" fmla="*/ 4572000 w 4572000"/>
              <a:gd name="connsiteY30" fmla="*/ 0 h 6858000"/>
              <a:gd name="connsiteX31" fmla="*/ 4572000 w 4572000"/>
              <a:gd name="connsiteY31" fmla="*/ 6858000 h 6858000"/>
              <a:gd name="connsiteX32" fmla="*/ 0 w 4572000"/>
              <a:gd name="connsiteY3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72000" h="6858000">
                <a:moveTo>
                  <a:pt x="2357894" y="1492250"/>
                </a:moveTo>
                <a:cubicBezTo>
                  <a:pt x="1919258" y="1495786"/>
                  <a:pt x="1569578" y="1595214"/>
                  <a:pt x="1308854" y="1790533"/>
                </a:cubicBezTo>
                <a:cubicBezTo>
                  <a:pt x="1048131" y="1985852"/>
                  <a:pt x="914584" y="2255844"/>
                  <a:pt x="908214" y="2600508"/>
                </a:cubicBezTo>
                <a:cubicBezTo>
                  <a:pt x="913946" y="2879374"/>
                  <a:pt x="988461" y="3094969"/>
                  <a:pt x="1131759" y="3247291"/>
                </a:cubicBezTo>
                <a:cubicBezTo>
                  <a:pt x="1275057" y="3399613"/>
                  <a:pt x="1452746" y="3515009"/>
                  <a:pt x="1664827" y="3593479"/>
                </a:cubicBezTo>
                <a:cubicBezTo>
                  <a:pt x="1876908" y="3671949"/>
                  <a:pt x="2088989" y="3739840"/>
                  <a:pt x="2301070" y="3797151"/>
                </a:cubicBezTo>
                <a:cubicBezTo>
                  <a:pt x="2513151" y="3854463"/>
                  <a:pt x="2690840" y="3927541"/>
                  <a:pt x="2834138" y="4016386"/>
                </a:cubicBezTo>
                <a:cubicBezTo>
                  <a:pt x="2977436" y="4105231"/>
                  <a:pt x="3051951" y="4236189"/>
                  <a:pt x="3057683" y="4409261"/>
                </a:cubicBezTo>
                <a:cubicBezTo>
                  <a:pt x="3055786" y="4563782"/>
                  <a:pt x="2989884" y="4682754"/>
                  <a:pt x="2859977" y="4766177"/>
                </a:cubicBezTo>
                <a:cubicBezTo>
                  <a:pt x="2730069" y="4849599"/>
                  <a:pt x="2547537" y="4891784"/>
                  <a:pt x="2312380" y="4892732"/>
                </a:cubicBezTo>
                <a:cubicBezTo>
                  <a:pt x="2095125" y="4892021"/>
                  <a:pt x="1868358" y="4842252"/>
                  <a:pt x="1632079" y="4743425"/>
                </a:cubicBezTo>
                <a:cubicBezTo>
                  <a:pt x="1395800" y="4644598"/>
                  <a:pt x="1173449" y="4500978"/>
                  <a:pt x="965024" y="4312566"/>
                </a:cubicBezTo>
                <a:lnTo>
                  <a:pt x="675071" y="4892732"/>
                </a:lnTo>
                <a:cubicBezTo>
                  <a:pt x="882753" y="5083013"/>
                  <a:pt x="1126671" y="5234954"/>
                  <a:pt x="1406824" y="5348554"/>
                </a:cubicBezTo>
                <a:cubicBezTo>
                  <a:pt x="1686976" y="5462154"/>
                  <a:pt x="1985035" y="5520375"/>
                  <a:pt x="2301001" y="5523215"/>
                </a:cubicBezTo>
                <a:cubicBezTo>
                  <a:pt x="2746780" y="5519798"/>
                  <a:pt x="3106427" y="5417291"/>
                  <a:pt x="3379941" y="5215694"/>
                </a:cubicBezTo>
                <a:cubicBezTo>
                  <a:pt x="3653454" y="5014097"/>
                  <a:pt x="3794105" y="4733910"/>
                  <a:pt x="3801894" y="4375133"/>
                </a:cubicBezTo>
                <a:cubicBezTo>
                  <a:pt x="3797292" y="4092778"/>
                  <a:pt x="3723702" y="3873468"/>
                  <a:pt x="3581124" y="3717202"/>
                </a:cubicBezTo>
                <a:cubicBezTo>
                  <a:pt x="3438546" y="3560937"/>
                  <a:pt x="3261418" y="3441824"/>
                  <a:pt x="3049739" y="3359866"/>
                </a:cubicBezTo>
                <a:cubicBezTo>
                  <a:pt x="2838060" y="3277907"/>
                  <a:pt x="2626267" y="3207210"/>
                  <a:pt x="2414360" y="3147775"/>
                </a:cubicBezTo>
                <a:cubicBezTo>
                  <a:pt x="2202454" y="3088341"/>
                  <a:pt x="2024871" y="3014276"/>
                  <a:pt x="1881610" y="2925583"/>
                </a:cubicBezTo>
                <a:cubicBezTo>
                  <a:pt x="1738350" y="2836890"/>
                  <a:pt x="1663851" y="2707676"/>
                  <a:pt x="1658111" y="2537941"/>
                </a:cubicBezTo>
                <a:cubicBezTo>
                  <a:pt x="1660600" y="2403684"/>
                  <a:pt x="1719627" y="2301066"/>
                  <a:pt x="1835190" y="2230087"/>
                </a:cubicBezTo>
                <a:cubicBezTo>
                  <a:pt x="1950754" y="2159110"/>
                  <a:pt x="2107921" y="2123325"/>
                  <a:pt x="2306690" y="2122732"/>
                </a:cubicBezTo>
                <a:cubicBezTo>
                  <a:pt x="2460195" y="2121784"/>
                  <a:pt x="2638197" y="2150696"/>
                  <a:pt x="2840697" y="2209469"/>
                </a:cubicBezTo>
                <a:cubicBezTo>
                  <a:pt x="3043197" y="2268242"/>
                  <a:pt x="3253762" y="2362565"/>
                  <a:pt x="3472392" y="2492438"/>
                </a:cubicBezTo>
                <a:lnTo>
                  <a:pt x="3750759" y="1901212"/>
                </a:lnTo>
                <a:cubicBezTo>
                  <a:pt x="3563529" y="1777317"/>
                  <a:pt x="3349943" y="1678626"/>
                  <a:pt x="3110000" y="1605141"/>
                </a:cubicBezTo>
                <a:cubicBezTo>
                  <a:pt x="2870058" y="1531655"/>
                  <a:pt x="2619356" y="1494025"/>
                  <a:pt x="2357894" y="1492250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3577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590E4395-7EDF-4E96-89CA-57114ECD63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2035" y="0"/>
            <a:ext cx="4870135" cy="6858000"/>
          </a:xfrm>
          <a:custGeom>
            <a:avLst/>
            <a:gdLst>
              <a:gd name="connsiteX0" fmla="*/ 303844 w 4870135"/>
              <a:gd name="connsiteY0" fmla="*/ 2156478 h 6858000"/>
              <a:gd name="connsiteX1" fmla="*/ 1253774 w 4870135"/>
              <a:gd name="connsiteY1" fmla="*/ 4998800 h 6858000"/>
              <a:gd name="connsiteX2" fmla="*/ 1753307 w 4870135"/>
              <a:gd name="connsiteY2" fmla="*/ 4998800 h 6858000"/>
              <a:gd name="connsiteX3" fmla="*/ 2441188 w 4870135"/>
              <a:gd name="connsiteY3" fmla="*/ 2781797 h 6858000"/>
              <a:gd name="connsiteX4" fmla="*/ 3120879 w 4870135"/>
              <a:gd name="connsiteY4" fmla="*/ 4998800 h 6858000"/>
              <a:gd name="connsiteX5" fmla="*/ 3616317 w 4870135"/>
              <a:gd name="connsiteY5" fmla="*/ 4998800 h 6858000"/>
              <a:gd name="connsiteX6" fmla="*/ 4574447 w 4870135"/>
              <a:gd name="connsiteY6" fmla="*/ 2156478 h 6858000"/>
              <a:gd name="connsiteX7" fmla="*/ 4074905 w 4870135"/>
              <a:gd name="connsiteY7" fmla="*/ 2156478 h 6858000"/>
              <a:gd name="connsiteX8" fmla="*/ 3382929 w 4870135"/>
              <a:gd name="connsiteY8" fmla="*/ 4467291 h 6858000"/>
              <a:gd name="connsiteX9" fmla="*/ 2686859 w 4870135"/>
              <a:gd name="connsiteY9" fmla="*/ 2156478 h 6858000"/>
              <a:gd name="connsiteX10" fmla="*/ 2211893 w 4870135"/>
              <a:gd name="connsiteY10" fmla="*/ 2156478 h 6858000"/>
              <a:gd name="connsiteX11" fmla="*/ 1519919 w 4870135"/>
              <a:gd name="connsiteY11" fmla="*/ 4467291 h 6858000"/>
              <a:gd name="connsiteX12" fmla="*/ 823849 w 4870135"/>
              <a:gd name="connsiteY12" fmla="*/ 2156478 h 6858000"/>
              <a:gd name="connsiteX13" fmla="*/ 77338 w 4870135"/>
              <a:gd name="connsiteY13" fmla="*/ 0 h 6858000"/>
              <a:gd name="connsiteX14" fmla="*/ 4792797 w 4870135"/>
              <a:gd name="connsiteY14" fmla="*/ 0 h 6858000"/>
              <a:gd name="connsiteX15" fmla="*/ 4870135 w 4870135"/>
              <a:gd name="connsiteY15" fmla="*/ 19768 h 6858000"/>
              <a:gd name="connsiteX16" fmla="*/ 4870135 w 4870135"/>
              <a:gd name="connsiteY16" fmla="*/ 959636 h 6858000"/>
              <a:gd name="connsiteX17" fmla="*/ 4870135 w 4870135"/>
              <a:gd name="connsiteY17" fmla="*/ 1237533 h 6858000"/>
              <a:gd name="connsiteX18" fmla="*/ 4870135 w 4870135"/>
              <a:gd name="connsiteY18" fmla="*/ 5898364 h 6858000"/>
              <a:gd name="connsiteX19" fmla="*/ 4792797 w 4870135"/>
              <a:gd name="connsiteY19" fmla="*/ 5898364 h 6858000"/>
              <a:gd name="connsiteX20" fmla="*/ 4870135 w 4870135"/>
              <a:gd name="connsiteY20" fmla="*/ 5913452 h 6858000"/>
              <a:gd name="connsiteX21" fmla="*/ 4870135 w 4870135"/>
              <a:gd name="connsiteY21" fmla="*/ 6842913 h 6858000"/>
              <a:gd name="connsiteX22" fmla="*/ 4792797 w 4870135"/>
              <a:gd name="connsiteY22" fmla="*/ 6858000 h 6858000"/>
              <a:gd name="connsiteX23" fmla="*/ 77338 w 4870135"/>
              <a:gd name="connsiteY23" fmla="*/ 6858000 h 6858000"/>
              <a:gd name="connsiteX24" fmla="*/ 0 w 4870135"/>
              <a:gd name="connsiteY24" fmla="*/ 6842913 h 6858000"/>
              <a:gd name="connsiteX25" fmla="*/ 0 w 4870135"/>
              <a:gd name="connsiteY25" fmla="*/ 5913452 h 6858000"/>
              <a:gd name="connsiteX26" fmla="*/ 77338 w 4870135"/>
              <a:gd name="connsiteY26" fmla="*/ 5898364 h 6858000"/>
              <a:gd name="connsiteX27" fmla="*/ 0 w 4870135"/>
              <a:gd name="connsiteY27" fmla="*/ 5898364 h 6858000"/>
              <a:gd name="connsiteX28" fmla="*/ 0 w 4870135"/>
              <a:gd name="connsiteY28" fmla="*/ 1237533 h 6858000"/>
              <a:gd name="connsiteX29" fmla="*/ 0 w 4870135"/>
              <a:gd name="connsiteY29" fmla="*/ 959636 h 6858000"/>
              <a:gd name="connsiteX30" fmla="*/ 0 w 4870135"/>
              <a:gd name="connsiteY30" fmla="*/ 19768 h 6858000"/>
              <a:gd name="connsiteX31" fmla="*/ 77338 w 4870135"/>
              <a:gd name="connsiteY3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870135" h="6858000">
                <a:moveTo>
                  <a:pt x="303844" y="2156478"/>
                </a:moveTo>
                <a:lnTo>
                  <a:pt x="1253774" y="4998800"/>
                </a:lnTo>
                <a:lnTo>
                  <a:pt x="1753307" y="4998800"/>
                </a:lnTo>
                <a:lnTo>
                  <a:pt x="2441188" y="2781797"/>
                </a:lnTo>
                <a:lnTo>
                  <a:pt x="3120879" y="4998800"/>
                </a:lnTo>
                <a:lnTo>
                  <a:pt x="3616317" y="4998800"/>
                </a:lnTo>
                <a:lnTo>
                  <a:pt x="4574447" y="2156478"/>
                </a:lnTo>
                <a:lnTo>
                  <a:pt x="4074905" y="2156478"/>
                </a:lnTo>
                <a:lnTo>
                  <a:pt x="3382929" y="4467291"/>
                </a:lnTo>
                <a:lnTo>
                  <a:pt x="2686859" y="2156478"/>
                </a:lnTo>
                <a:lnTo>
                  <a:pt x="2211893" y="2156478"/>
                </a:lnTo>
                <a:lnTo>
                  <a:pt x="1519919" y="4467291"/>
                </a:lnTo>
                <a:lnTo>
                  <a:pt x="823849" y="2156478"/>
                </a:lnTo>
                <a:close/>
                <a:moveTo>
                  <a:pt x="77338" y="0"/>
                </a:moveTo>
                <a:lnTo>
                  <a:pt x="4792797" y="0"/>
                </a:lnTo>
                <a:cubicBezTo>
                  <a:pt x="4835509" y="0"/>
                  <a:pt x="4870135" y="8850"/>
                  <a:pt x="4870135" y="19768"/>
                </a:cubicBezTo>
                <a:lnTo>
                  <a:pt x="4870135" y="959636"/>
                </a:lnTo>
                <a:lnTo>
                  <a:pt x="4870135" y="1237533"/>
                </a:lnTo>
                <a:lnTo>
                  <a:pt x="4870135" y="5898364"/>
                </a:lnTo>
                <a:lnTo>
                  <a:pt x="4792797" y="5898364"/>
                </a:lnTo>
                <a:cubicBezTo>
                  <a:pt x="4835509" y="5898364"/>
                  <a:pt x="4870135" y="5905119"/>
                  <a:pt x="4870135" y="5913452"/>
                </a:cubicBezTo>
                <a:lnTo>
                  <a:pt x="4870135" y="6842913"/>
                </a:lnTo>
                <a:cubicBezTo>
                  <a:pt x="4870135" y="6851245"/>
                  <a:pt x="4835509" y="6858000"/>
                  <a:pt x="4792797" y="6858000"/>
                </a:cubicBezTo>
                <a:lnTo>
                  <a:pt x="77338" y="6858000"/>
                </a:lnTo>
                <a:cubicBezTo>
                  <a:pt x="34626" y="6858000"/>
                  <a:pt x="0" y="6851245"/>
                  <a:pt x="0" y="6842913"/>
                </a:cubicBezTo>
                <a:lnTo>
                  <a:pt x="0" y="5913452"/>
                </a:lnTo>
                <a:cubicBezTo>
                  <a:pt x="0" y="5905119"/>
                  <a:pt x="34626" y="5898364"/>
                  <a:pt x="77338" y="5898364"/>
                </a:cubicBezTo>
                <a:lnTo>
                  <a:pt x="0" y="5898364"/>
                </a:lnTo>
                <a:lnTo>
                  <a:pt x="0" y="1237533"/>
                </a:lnTo>
                <a:lnTo>
                  <a:pt x="0" y="959636"/>
                </a:lnTo>
                <a:lnTo>
                  <a:pt x="0" y="19768"/>
                </a:lnTo>
                <a:cubicBezTo>
                  <a:pt x="0" y="8850"/>
                  <a:pt x="34626" y="0"/>
                  <a:pt x="77338" y="0"/>
                </a:cubicBezTo>
                <a:close/>
              </a:path>
            </a:pathLst>
          </a:custGeom>
          <a:effectLst>
            <a:outerShdw blurRad="190500" algn="ctr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4607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DB9CA1-E740-40A9-92BB-99F87FEAF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7896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15C4D6F0-8167-456B-BFA4-C7E4587D59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6979" y="204679"/>
            <a:ext cx="5959021" cy="6448641"/>
          </a:xfrm>
          <a:custGeom>
            <a:avLst/>
            <a:gdLst>
              <a:gd name="connsiteX0" fmla="*/ 3146463 w 6337300"/>
              <a:gd name="connsiteY0" fmla="*/ 1602640 h 6858000"/>
              <a:gd name="connsiteX1" fmla="*/ 4003390 w 6337300"/>
              <a:gd name="connsiteY1" fmla="*/ 1829074 h 6858000"/>
              <a:gd name="connsiteX2" fmla="*/ 4614403 w 6337300"/>
              <a:gd name="connsiteY2" fmla="*/ 2430461 h 6858000"/>
              <a:gd name="connsiteX3" fmla="*/ 4847423 w 6337300"/>
              <a:gd name="connsiteY3" fmla="*/ 3289920 h 6858000"/>
              <a:gd name="connsiteX4" fmla="*/ 4614403 w 6337300"/>
              <a:gd name="connsiteY4" fmla="*/ 4152928 h 6858000"/>
              <a:gd name="connsiteX5" fmla="*/ 4003390 w 6337300"/>
              <a:gd name="connsiteY5" fmla="*/ 4760904 h 6858000"/>
              <a:gd name="connsiteX6" fmla="*/ 3146463 w 6337300"/>
              <a:gd name="connsiteY6" fmla="*/ 4990888 h 6858000"/>
              <a:gd name="connsiteX7" fmla="*/ 2284228 w 6337300"/>
              <a:gd name="connsiteY7" fmla="*/ 4760904 h 6858000"/>
              <a:gd name="connsiteX8" fmla="*/ 1663357 w 6337300"/>
              <a:gd name="connsiteY8" fmla="*/ 4152928 h 6858000"/>
              <a:gd name="connsiteX9" fmla="*/ 1425028 w 6337300"/>
              <a:gd name="connsiteY9" fmla="*/ 3289920 h 6858000"/>
              <a:gd name="connsiteX10" fmla="*/ 1661839 w 6337300"/>
              <a:gd name="connsiteY10" fmla="*/ 2430461 h 6858000"/>
              <a:gd name="connsiteX11" fmla="*/ 2281192 w 6337300"/>
              <a:gd name="connsiteY11" fmla="*/ 1829074 h 6858000"/>
              <a:gd name="connsiteX12" fmla="*/ 3146463 w 6337300"/>
              <a:gd name="connsiteY12" fmla="*/ 1602640 h 6858000"/>
              <a:gd name="connsiteX13" fmla="*/ 3139632 w 6337300"/>
              <a:gd name="connsiteY13" fmla="*/ 879574 h 6858000"/>
              <a:gd name="connsiteX14" fmla="*/ 1848323 w 6337300"/>
              <a:gd name="connsiteY14" fmla="*/ 1199352 h 6858000"/>
              <a:gd name="connsiteX15" fmla="*/ 945861 w 6337300"/>
              <a:gd name="connsiteY15" fmla="*/ 2054762 h 6858000"/>
              <a:gd name="connsiteX16" fmla="*/ 606351 w 6337300"/>
              <a:gd name="connsiteY16" fmla="*/ 3289920 h 6858000"/>
              <a:gd name="connsiteX17" fmla="*/ 945861 w 6337300"/>
              <a:gd name="connsiteY17" fmla="*/ 4525591 h 6858000"/>
              <a:gd name="connsiteX18" fmla="*/ 1848323 w 6337300"/>
              <a:gd name="connsiteY18" fmla="*/ 5389109 h 6858000"/>
              <a:gd name="connsiteX19" fmla="*/ 3139632 w 6337300"/>
              <a:gd name="connsiteY19" fmla="*/ 5713954 h 6858000"/>
              <a:gd name="connsiteX20" fmla="*/ 4430946 w 6337300"/>
              <a:gd name="connsiteY20" fmla="*/ 5389109 h 6858000"/>
              <a:gd name="connsiteX21" fmla="*/ 5333416 w 6337300"/>
              <a:gd name="connsiteY21" fmla="*/ 4525591 h 6858000"/>
              <a:gd name="connsiteX22" fmla="*/ 5672930 w 6337300"/>
              <a:gd name="connsiteY22" fmla="*/ 3289920 h 6858000"/>
              <a:gd name="connsiteX23" fmla="*/ 5333416 w 6337300"/>
              <a:gd name="connsiteY23" fmla="*/ 2057798 h 6858000"/>
              <a:gd name="connsiteX24" fmla="*/ 4430946 w 6337300"/>
              <a:gd name="connsiteY24" fmla="*/ 1200870 h 6858000"/>
              <a:gd name="connsiteX25" fmla="*/ 3139632 w 6337300"/>
              <a:gd name="connsiteY25" fmla="*/ 879574 h 6858000"/>
              <a:gd name="connsiteX26" fmla="*/ 0 w 6337300"/>
              <a:gd name="connsiteY26" fmla="*/ 0 h 6858000"/>
              <a:gd name="connsiteX27" fmla="*/ 6337300 w 6337300"/>
              <a:gd name="connsiteY27" fmla="*/ 0 h 6858000"/>
              <a:gd name="connsiteX28" fmla="*/ 6337300 w 6337300"/>
              <a:gd name="connsiteY28" fmla="*/ 6858000 h 6858000"/>
              <a:gd name="connsiteX29" fmla="*/ 0 w 6337300"/>
              <a:gd name="connsiteY2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337300" h="6858000">
                <a:moveTo>
                  <a:pt x="3146463" y="1602640"/>
                </a:moveTo>
                <a:cubicBezTo>
                  <a:pt x="3462085" y="1605886"/>
                  <a:pt x="3747728" y="1681365"/>
                  <a:pt x="4003390" y="1829074"/>
                </a:cubicBezTo>
                <a:cubicBezTo>
                  <a:pt x="4259053" y="1976784"/>
                  <a:pt x="4462724" y="2177247"/>
                  <a:pt x="4614403" y="2430461"/>
                </a:cubicBezTo>
                <a:cubicBezTo>
                  <a:pt x="4766081" y="2683675"/>
                  <a:pt x="4843755" y="2970161"/>
                  <a:pt x="4847423" y="3289920"/>
                </a:cubicBezTo>
                <a:cubicBezTo>
                  <a:pt x="4843755" y="3609848"/>
                  <a:pt x="4766081" y="3897517"/>
                  <a:pt x="4614403" y="4152928"/>
                </a:cubicBezTo>
                <a:cubicBezTo>
                  <a:pt x="4462724" y="4408339"/>
                  <a:pt x="4259053" y="4610998"/>
                  <a:pt x="4003390" y="4760904"/>
                </a:cubicBezTo>
                <a:cubicBezTo>
                  <a:pt x="3747728" y="4910811"/>
                  <a:pt x="3462085" y="4987473"/>
                  <a:pt x="3146463" y="4990888"/>
                </a:cubicBezTo>
                <a:cubicBezTo>
                  <a:pt x="2830588" y="4987473"/>
                  <a:pt x="2543176" y="4910811"/>
                  <a:pt x="2284228" y="4760904"/>
                </a:cubicBezTo>
                <a:cubicBezTo>
                  <a:pt x="2025278" y="4610998"/>
                  <a:pt x="1818322" y="4408339"/>
                  <a:pt x="1663357" y="4152928"/>
                </a:cubicBezTo>
                <a:cubicBezTo>
                  <a:pt x="1508393" y="3897517"/>
                  <a:pt x="1428949" y="3609848"/>
                  <a:pt x="1425028" y="3289920"/>
                </a:cubicBezTo>
                <a:cubicBezTo>
                  <a:pt x="1428823" y="2970161"/>
                  <a:pt x="1507760" y="2683675"/>
                  <a:pt x="1661839" y="2430461"/>
                </a:cubicBezTo>
                <a:cubicBezTo>
                  <a:pt x="1815918" y="2177247"/>
                  <a:pt x="2022369" y="1976785"/>
                  <a:pt x="2281192" y="1829074"/>
                </a:cubicBezTo>
                <a:cubicBezTo>
                  <a:pt x="2540014" y="1681364"/>
                  <a:pt x="2828438" y="1605886"/>
                  <a:pt x="3146463" y="1602640"/>
                </a:cubicBezTo>
                <a:close/>
                <a:moveTo>
                  <a:pt x="3139632" y="879574"/>
                </a:moveTo>
                <a:cubicBezTo>
                  <a:pt x="2658897" y="883904"/>
                  <a:pt x="2228460" y="990497"/>
                  <a:pt x="1848323" y="1199352"/>
                </a:cubicBezTo>
                <a:cubicBezTo>
                  <a:pt x="1468186" y="1408207"/>
                  <a:pt x="1167365" y="1693344"/>
                  <a:pt x="945861" y="2054762"/>
                </a:cubicBezTo>
                <a:cubicBezTo>
                  <a:pt x="724357" y="2416180"/>
                  <a:pt x="611187" y="2827900"/>
                  <a:pt x="606351" y="3289920"/>
                </a:cubicBezTo>
                <a:cubicBezTo>
                  <a:pt x="611187" y="3749959"/>
                  <a:pt x="724357" y="4161849"/>
                  <a:pt x="945861" y="4525591"/>
                </a:cubicBezTo>
                <a:cubicBezTo>
                  <a:pt x="1167365" y="4889333"/>
                  <a:pt x="1468186" y="5177172"/>
                  <a:pt x="1848323" y="5389109"/>
                </a:cubicBezTo>
                <a:cubicBezTo>
                  <a:pt x="2228460" y="5601047"/>
                  <a:pt x="2658897" y="5709328"/>
                  <a:pt x="3139632" y="5713954"/>
                </a:cubicBezTo>
                <a:cubicBezTo>
                  <a:pt x="3620368" y="5709328"/>
                  <a:pt x="4050806" y="5601047"/>
                  <a:pt x="4430946" y="5389109"/>
                </a:cubicBezTo>
                <a:cubicBezTo>
                  <a:pt x="4811086" y="5177172"/>
                  <a:pt x="5111909" y="4889333"/>
                  <a:pt x="5333416" y="4525591"/>
                </a:cubicBezTo>
                <a:cubicBezTo>
                  <a:pt x="5554922" y="4161849"/>
                  <a:pt x="5668093" y="3749959"/>
                  <a:pt x="5672930" y="3289920"/>
                </a:cubicBezTo>
                <a:cubicBezTo>
                  <a:pt x="5668093" y="2830051"/>
                  <a:pt x="5554922" y="2419343"/>
                  <a:pt x="5333416" y="2057798"/>
                </a:cubicBezTo>
                <a:cubicBezTo>
                  <a:pt x="5111909" y="1696253"/>
                  <a:pt x="4811086" y="1410610"/>
                  <a:pt x="4430946" y="1200870"/>
                </a:cubicBezTo>
                <a:cubicBezTo>
                  <a:pt x="4050806" y="991129"/>
                  <a:pt x="3620368" y="884031"/>
                  <a:pt x="3139632" y="879574"/>
                </a:cubicBezTo>
                <a:close/>
                <a:moveTo>
                  <a:pt x="0" y="0"/>
                </a:moveTo>
                <a:lnTo>
                  <a:pt x="6337300" y="0"/>
                </a:lnTo>
                <a:lnTo>
                  <a:pt x="63373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64852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9EE60F1A-AFB8-4DF1-A5D2-E3EED91D43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20944" y="1016000"/>
            <a:ext cx="3350112" cy="4826000"/>
          </a:xfrm>
          <a:custGeom>
            <a:avLst/>
            <a:gdLst>
              <a:gd name="connsiteX0" fmla="*/ 444000 w 4760686"/>
              <a:gd name="connsiteY0" fmla="*/ 900062 h 6858000"/>
              <a:gd name="connsiteX1" fmla="*/ 444000 w 4760686"/>
              <a:gd name="connsiteY1" fmla="*/ 1623128 h 6858000"/>
              <a:gd name="connsiteX2" fmla="*/ 1953303 w 4760686"/>
              <a:gd name="connsiteY2" fmla="*/ 1623128 h 6858000"/>
              <a:gd name="connsiteX3" fmla="*/ 1953303 w 4760686"/>
              <a:gd name="connsiteY3" fmla="*/ 5679806 h 6858000"/>
              <a:gd name="connsiteX4" fmla="*/ 2758321 w 4760686"/>
              <a:gd name="connsiteY4" fmla="*/ 5679806 h 6858000"/>
              <a:gd name="connsiteX5" fmla="*/ 2758321 w 4760686"/>
              <a:gd name="connsiteY5" fmla="*/ 1623128 h 6858000"/>
              <a:gd name="connsiteX6" fmla="*/ 4274454 w 4760686"/>
              <a:gd name="connsiteY6" fmla="*/ 1623128 h 6858000"/>
              <a:gd name="connsiteX7" fmla="*/ 4274454 w 4760686"/>
              <a:gd name="connsiteY7" fmla="*/ 900062 h 6858000"/>
              <a:gd name="connsiteX8" fmla="*/ 0 w 4760686"/>
              <a:gd name="connsiteY8" fmla="*/ 0 h 6858000"/>
              <a:gd name="connsiteX9" fmla="*/ 4760686 w 4760686"/>
              <a:gd name="connsiteY9" fmla="*/ 0 h 6858000"/>
              <a:gd name="connsiteX10" fmla="*/ 4760686 w 4760686"/>
              <a:gd name="connsiteY10" fmla="*/ 6858000 h 6858000"/>
              <a:gd name="connsiteX11" fmla="*/ 0 w 476068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60686" h="6858000">
                <a:moveTo>
                  <a:pt x="444000" y="900062"/>
                </a:moveTo>
                <a:lnTo>
                  <a:pt x="444000" y="1623128"/>
                </a:lnTo>
                <a:lnTo>
                  <a:pt x="1953303" y="1623128"/>
                </a:lnTo>
                <a:lnTo>
                  <a:pt x="1953303" y="5679806"/>
                </a:lnTo>
                <a:lnTo>
                  <a:pt x="2758321" y="5679806"/>
                </a:lnTo>
                <a:lnTo>
                  <a:pt x="2758321" y="1623128"/>
                </a:lnTo>
                <a:lnTo>
                  <a:pt x="4274454" y="1623128"/>
                </a:lnTo>
                <a:lnTo>
                  <a:pt x="4274454" y="900062"/>
                </a:lnTo>
                <a:close/>
                <a:moveTo>
                  <a:pt x="0" y="0"/>
                </a:moveTo>
                <a:lnTo>
                  <a:pt x="4760686" y="0"/>
                </a:lnTo>
                <a:lnTo>
                  <a:pt x="476068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50DE14-3CE1-4573-9374-289F188ABA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78198" y="959636"/>
            <a:ext cx="1942937" cy="4866884"/>
          </a:xfrm>
          <a:custGeom>
            <a:avLst/>
            <a:gdLst>
              <a:gd name="connsiteX0" fmla="*/ 1467117 w 1942937"/>
              <a:gd name="connsiteY0" fmla="*/ 3828939 h 4866884"/>
              <a:gd name="connsiteX1" fmla="*/ 1708525 w 1942937"/>
              <a:gd name="connsiteY1" fmla="*/ 3890749 h 4866884"/>
              <a:gd name="connsiteX2" fmla="*/ 1879962 w 1942937"/>
              <a:gd name="connsiteY2" fmla="*/ 4064519 h 4866884"/>
              <a:gd name="connsiteX3" fmla="*/ 1942937 w 1942937"/>
              <a:gd name="connsiteY3" fmla="*/ 4323421 h 4866884"/>
              <a:gd name="connsiteX4" fmla="*/ 1799491 w 1942937"/>
              <a:gd name="connsiteY4" fmla="*/ 4725771 h 4866884"/>
              <a:gd name="connsiteX5" fmla="*/ 1343495 w 1942937"/>
              <a:gd name="connsiteY5" fmla="*/ 4866884 h 4866884"/>
              <a:gd name="connsiteX6" fmla="*/ 1289848 w 1942937"/>
              <a:gd name="connsiteY6" fmla="*/ 4510017 h 4866884"/>
              <a:gd name="connsiteX7" fmla="*/ 1547585 w 1942937"/>
              <a:gd name="connsiteY7" fmla="*/ 4466866 h 4866884"/>
              <a:gd name="connsiteX8" fmla="*/ 1625724 w 1942937"/>
              <a:gd name="connsiteY8" fmla="*/ 4344414 h 4866884"/>
              <a:gd name="connsiteX9" fmla="*/ 1488108 w 1942937"/>
              <a:gd name="connsiteY9" fmla="*/ 4239453 h 4866884"/>
              <a:gd name="connsiteX10" fmla="*/ 1299179 w 1942937"/>
              <a:gd name="connsiteY10" fmla="*/ 4289600 h 4866884"/>
              <a:gd name="connsiteX11" fmla="*/ 1128909 w 1942937"/>
              <a:gd name="connsiteY11" fmla="*/ 4447040 h 4866884"/>
              <a:gd name="connsiteX12" fmla="*/ 986630 w 1942937"/>
              <a:gd name="connsiteY12" fmla="*/ 4610314 h 4866884"/>
              <a:gd name="connsiteX13" fmla="*/ 768545 w 1942937"/>
              <a:gd name="connsiteY13" fmla="*/ 4800408 h 4866884"/>
              <a:gd name="connsiteX14" fmla="*/ 494481 w 1942937"/>
              <a:gd name="connsiteY14" fmla="*/ 4864552 h 4866884"/>
              <a:gd name="connsiteX15" fmla="*/ 128284 w 1942937"/>
              <a:gd name="connsiteY15" fmla="*/ 4723439 h 4866884"/>
              <a:gd name="connsiteX16" fmla="*/ 0 w 1942937"/>
              <a:gd name="connsiteY16" fmla="*/ 4335083 h 4866884"/>
              <a:gd name="connsiteX17" fmla="*/ 156273 w 1942937"/>
              <a:gd name="connsiteY17" fmla="*/ 3970053 h 4866884"/>
              <a:gd name="connsiteX18" fmla="*/ 536465 w 1942937"/>
              <a:gd name="connsiteY18" fmla="*/ 3866259 h 4866884"/>
              <a:gd name="connsiteX19" fmla="*/ 580781 w 1942937"/>
              <a:gd name="connsiteY19" fmla="*/ 4225458 h 4866884"/>
              <a:gd name="connsiteX20" fmla="*/ 368527 w 1942937"/>
              <a:gd name="connsiteY20" fmla="*/ 4252280 h 4866884"/>
              <a:gd name="connsiteX21" fmla="*/ 305550 w 1942937"/>
              <a:gd name="connsiteY21" fmla="*/ 4349078 h 4866884"/>
              <a:gd name="connsiteX22" fmla="*/ 351033 w 1942937"/>
              <a:gd name="connsiteY22" fmla="*/ 4431881 h 4866884"/>
              <a:gd name="connsiteX23" fmla="*/ 452497 w 1942937"/>
              <a:gd name="connsiteY23" fmla="*/ 4461035 h 4866884"/>
              <a:gd name="connsiteX24" fmla="*/ 616934 w 1942937"/>
              <a:gd name="connsiteY24" fmla="*/ 4415554 h 4866884"/>
              <a:gd name="connsiteX25" fmla="*/ 762714 w 1942937"/>
              <a:gd name="connsiteY25" fmla="*/ 4279105 h 4866884"/>
              <a:gd name="connsiteX26" fmla="*/ 900328 w 1942937"/>
              <a:gd name="connsiteY26" fmla="*/ 4122829 h 4866884"/>
              <a:gd name="connsiteX27" fmla="*/ 1156898 w 1942937"/>
              <a:gd name="connsiteY27" fmla="*/ 3905911 h 4866884"/>
              <a:gd name="connsiteX28" fmla="*/ 1467117 w 1942937"/>
              <a:gd name="connsiteY28" fmla="*/ 3828939 h 4866884"/>
              <a:gd name="connsiteX29" fmla="*/ 25657 w 1942937"/>
              <a:gd name="connsiteY29" fmla="*/ 2290366 h 4866884"/>
              <a:gd name="connsiteX30" fmla="*/ 1914948 w 1942937"/>
              <a:gd name="connsiteY30" fmla="*/ 2516615 h 4866884"/>
              <a:gd name="connsiteX31" fmla="*/ 1914948 w 1942937"/>
              <a:gd name="connsiteY31" fmla="*/ 2880478 h 4866884"/>
              <a:gd name="connsiteX32" fmla="*/ 774376 w 1942937"/>
              <a:gd name="connsiteY32" fmla="*/ 3041417 h 4866884"/>
              <a:gd name="connsiteX33" fmla="*/ 1914948 w 1942937"/>
              <a:gd name="connsiteY33" fmla="*/ 3193029 h 4866884"/>
              <a:gd name="connsiteX34" fmla="*/ 1914948 w 1942937"/>
              <a:gd name="connsiteY34" fmla="*/ 3561556 h 4866884"/>
              <a:gd name="connsiteX35" fmla="*/ 25657 w 1942937"/>
              <a:gd name="connsiteY35" fmla="*/ 3790139 h 4866884"/>
              <a:gd name="connsiteX36" fmla="*/ 25657 w 1942937"/>
              <a:gd name="connsiteY36" fmla="*/ 3435604 h 4866884"/>
              <a:gd name="connsiteX37" fmla="*/ 1126577 w 1942937"/>
              <a:gd name="connsiteY37" fmla="*/ 3323647 h 4866884"/>
              <a:gd name="connsiteX38" fmla="*/ 27989 w 1942937"/>
              <a:gd name="connsiteY38" fmla="*/ 3181366 h 4866884"/>
              <a:gd name="connsiteX39" fmla="*/ 27989 w 1942937"/>
              <a:gd name="connsiteY39" fmla="*/ 2903803 h 4866884"/>
              <a:gd name="connsiteX40" fmla="*/ 1119581 w 1942937"/>
              <a:gd name="connsiteY40" fmla="*/ 2754526 h 4866884"/>
              <a:gd name="connsiteX41" fmla="*/ 25657 w 1942937"/>
              <a:gd name="connsiteY41" fmla="*/ 2640234 h 4866884"/>
              <a:gd name="connsiteX42" fmla="*/ 515472 w 1942937"/>
              <a:gd name="connsiteY42" fmla="*/ 1479716 h 4866884"/>
              <a:gd name="connsiteX43" fmla="*/ 352200 w 1942937"/>
              <a:gd name="connsiteY43" fmla="*/ 1507705 h 4866884"/>
              <a:gd name="connsiteX44" fmla="*/ 293890 w 1942937"/>
              <a:gd name="connsiteY44" fmla="*/ 1624329 h 4866884"/>
              <a:gd name="connsiteX45" fmla="*/ 353368 w 1942937"/>
              <a:gd name="connsiteY45" fmla="*/ 1736288 h 4866884"/>
              <a:gd name="connsiteX46" fmla="*/ 515472 w 1942937"/>
              <a:gd name="connsiteY46" fmla="*/ 1764277 h 4866884"/>
              <a:gd name="connsiteX47" fmla="*/ 1425133 w 1942937"/>
              <a:gd name="connsiteY47" fmla="*/ 1764277 h 4866884"/>
              <a:gd name="connsiteX48" fmla="*/ 1587237 w 1942937"/>
              <a:gd name="connsiteY48" fmla="*/ 1738620 h 4866884"/>
              <a:gd name="connsiteX49" fmla="*/ 1646715 w 1942937"/>
              <a:gd name="connsiteY49" fmla="*/ 1624329 h 4866884"/>
              <a:gd name="connsiteX50" fmla="*/ 1587237 w 1942937"/>
              <a:gd name="connsiteY50" fmla="*/ 1507705 h 4866884"/>
              <a:gd name="connsiteX51" fmla="*/ 1425133 w 1942937"/>
              <a:gd name="connsiteY51" fmla="*/ 1479716 h 4866884"/>
              <a:gd name="connsiteX52" fmla="*/ 618101 w 1942937"/>
              <a:gd name="connsiteY52" fmla="*/ 1052876 h 4866884"/>
              <a:gd name="connsiteX53" fmla="*/ 1320172 w 1942937"/>
              <a:gd name="connsiteY53" fmla="*/ 1052876 h 4866884"/>
              <a:gd name="connsiteX54" fmla="*/ 1785497 w 1942937"/>
              <a:gd name="connsiteY54" fmla="*/ 1184661 h 4866884"/>
              <a:gd name="connsiteX55" fmla="*/ 1942937 w 1942937"/>
              <a:gd name="connsiteY55" fmla="*/ 1624329 h 4866884"/>
              <a:gd name="connsiteX56" fmla="*/ 1785497 w 1942937"/>
              <a:gd name="connsiteY56" fmla="*/ 2060499 h 4866884"/>
              <a:gd name="connsiteX57" fmla="*/ 1320172 w 1942937"/>
              <a:gd name="connsiteY57" fmla="*/ 2191117 h 4866884"/>
              <a:gd name="connsiteX58" fmla="*/ 618101 w 1942937"/>
              <a:gd name="connsiteY58" fmla="*/ 2191117 h 4866884"/>
              <a:gd name="connsiteX59" fmla="*/ 155108 w 1942937"/>
              <a:gd name="connsiteY59" fmla="*/ 2060499 h 4866884"/>
              <a:gd name="connsiteX60" fmla="*/ 0 w 1942937"/>
              <a:gd name="connsiteY60" fmla="*/ 1624329 h 4866884"/>
              <a:gd name="connsiteX61" fmla="*/ 156273 w 1942937"/>
              <a:gd name="connsiteY61" fmla="*/ 1184661 h 4866884"/>
              <a:gd name="connsiteX62" fmla="*/ 618101 w 1942937"/>
              <a:gd name="connsiteY62" fmla="*/ 1052876 h 4866884"/>
              <a:gd name="connsiteX63" fmla="*/ 25657 w 1942937"/>
              <a:gd name="connsiteY63" fmla="*/ 0 h 4866884"/>
              <a:gd name="connsiteX64" fmla="*/ 335874 w 1942937"/>
              <a:gd name="connsiteY64" fmla="*/ 0 h 4866884"/>
              <a:gd name="connsiteX65" fmla="*/ 335874 w 1942937"/>
              <a:gd name="connsiteY65" fmla="*/ 286892 h 4866884"/>
              <a:gd name="connsiteX66" fmla="*/ 1914948 w 1942937"/>
              <a:gd name="connsiteY66" fmla="*/ 286892 h 4866884"/>
              <a:gd name="connsiteX67" fmla="*/ 1914948 w 1942937"/>
              <a:gd name="connsiteY67" fmla="*/ 706735 h 4866884"/>
              <a:gd name="connsiteX68" fmla="*/ 335874 w 1942937"/>
              <a:gd name="connsiteY68" fmla="*/ 706735 h 4866884"/>
              <a:gd name="connsiteX69" fmla="*/ 335874 w 1942937"/>
              <a:gd name="connsiteY69" fmla="*/ 995961 h 4866884"/>
              <a:gd name="connsiteX70" fmla="*/ 25657 w 1942937"/>
              <a:gd name="connsiteY70" fmla="*/ 995961 h 486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942937" h="4866884">
                <a:moveTo>
                  <a:pt x="1467117" y="3828939"/>
                </a:moveTo>
                <a:cubicBezTo>
                  <a:pt x="1555749" y="3828939"/>
                  <a:pt x="1636220" y="3849543"/>
                  <a:pt x="1708525" y="3890749"/>
                </a:cubicBezTo>
                <a:cubicBezTo>
                  <a:pt x="1780833" y="3931957"/>
                  <a:pt x="1837976" y="3989879"/>
                  <a:pt x="1879962" y="4064519"/>
                </a:cubicBezTo>
                <a:cubicBezTo>
                  <a:pt x="1921946" y="4139156"/>
                  <a:pt x="1942937" y="4225458"/>
                  <a:pt x="1942937" y="4323421"/>
                </a:cubicBezTo>
                <a:cubicBezTo>
                  <a:pt x="1942937" y="4503797"/>
                  <a:pt x="1895122" y="4637914"/>
                  <a:pt x="1799491" y="4725771"/>
                </a:cubicBezTo>
                <a:cubicBezTo>
                  <a:pt x="1703861" y="4813627"/>
                  <a:pt x="1551863" y="4860664"/>
                  <a:pt x="1343495" y="4866884"/>
                </a:cubicBezTo>
                <a:lnTo>
                  <a:pt x="1289848" y="4510017"/>
                </a:lnTo>
                <a:cubicBezTo>
                  <a:pt x="1409582" y="4508463"/>
                  <a:pt x="1495495" y="4494080"/>
                  <a:pt x="1547585" y="4466866"/>
                </a:cubicBezTo>
                <a:cubicBezTo>
                  <a:pt x="1599678" y="4439655"/>
                  <a:pt x="1625724" y="4398836"/>
                  <a:pt x="1625724" y="4344414"/>
                </a:cubicBezTo>
                <a:cubicBezTo>
                  <a:pt x="1625724" y="4274438"/>
                  <a:pt x="1579852" y="4239453"/>
                  <a:pt x="1488108" y="4239453"/>
                </a:cubicBezTo>
                <a:cubicBezTo>
                  <a:pt x="1415024" y="4239453"/>
                  <a:pt x="1352047" y="4256168"/>
                  <a:pt x="1299179" y="4289600"/>
                </a:cubicBezTo>
                <a:cubicBezTo>
                  <a:pt x="1246310" y="4323032"/>
                  <a:pt x="1189554" y="4375513"/>
                  <a:pt x="1128909" y="4447040"/>
                </a:cubicBezTo>
                <a:lnTo>
                  <a:pt x="986630" y="4610314"/>
                </a:lnTo>
                <a:cubicBezTo>
                  <a:pt x="913547" y="4694282"/>
                  <a:pt x="840850" y="4757648"/>
                  <a:pt x="768545" y="4800408"/>
                </a:cubicBezTo>
                <a:cubicBezTo>
                  <a:pt x="696237" y="4843170"/>
                  <a:pt x="604884" y="4864552"/>
                  <a:pt x="494481" y="4864552"/>
                </a:cubicBezTo>
                <a:cubicBezTo>
                  <a:pt x="335874" y="4864552"/>
                  <a:pt x="213808" y="4817513"/>
                  <a:pt x="128284" y="4723439"/>
                </a:cubicBezTo>
                <a:cubicBezTo>
                  <a:pt x="42760" y="4629362"/>
                  <a:pt x="0" y="4499911"/>
                  <a:pt x="0" y="4335083"/>
                </a:cubicBezTo>
                <a:cubicBezTo>
                  <a:pt x="0" y="4156261"/>
                  <a:pt x="52090" y="4034584"/>
                  <a:pt x="156273" y="3970053"/>
                </a:cubicBezTo>
                <a:cubicBezTo>
                  <a:pt x="260456" y="3905522"/>
                  <a:pt x="387188" y="3870923"/>
                  <a:pt x="536465" y="3866259"/>
                </a:cubicBezTo>
                <a:lnTo>
                  <a:pt x="580781" y="4225458"/>
                </a:lnTo>
                <a:cubicBezTo>
                  <a:pt x="482819" y="4228568"/>
                  <a:pt x="412067" y="4237507"/>
                  <a:pt x="368527" y="4252280"/>
                </a:cubicBezTo>
                <a:cubicBezTo>
                  <a:pt x="324989" y="4267053"/>
                  <a:pt x="303996" y="4299320"/>
                  <a:pt x="305550" y="4349078"/>
                </a:cubicBezTo>
                <a:cubicBezTo>
                  <a:pt x="305550" y="4384841"/>
                  <a:pt x="320712" y="4412444"/>
                  <a:pt x="351033" y="4431881"/>
                </a:cubicBezTo>
                <a:cubicBezTo>
                  <a:pt x="381357" y="4451318"/>
                  <a:pt x="415177" y="4461035"/>
                  <a:pt x="452497" y="4461035"/>
                </a:cubicBezTo>
                <a:cubicBezTo>
                  <a:pt x="519360" y="4461035"/>
                  <a:pt x="574174" y="4445875"/>
                  <a:pt x="616934" y="4415554"/>
                </a:cubicBezTo>
                <a:cubicBezTo>
                  <a:pt x="659696" y="4385230"/>
                  <a:pt x="708289" y="4339747"/>
                  <a:pt x="762714" y="4279105"/>
                </a:cubicBezTo>
                <a:lnTo>
                  <a:pt x="900328" y="4122829"/>
                </a:lnTo>
                <a:cubicBezTo>
                  <a:pt x="984296" y="4029531"/>
                  <a:pt x="1069820" y="3957226"/>
                  <a:pt x="1156898" y="3905911"/>
                </a:cubicBezTo>
                <a:cubicBezTo>
                  <a:pt x="1243978" y="3854597"/>
                  <a:pt x="1347383" y="3828939"/>
                  <a:pt x="1467117" y="3828939"/>
                </a:cubicBezTo>
                <a:close/>
                <a:moveTo>
                  <a:pt x="25657" y="2290366"/>
                </a:moveTo>
                <a:lnTo>
                  <a:pt x="1914948" y="2516615"/>
                </a:lnTo>
                <a:lnTo>
                  <a:pt x="1914948" y="2880478"/>
                </a:lnTo>
                <a:lnTo>
                  <a:pt x="774376" y="3041417"/>
                </a:lnTo>
                <a:lnTo>
                  <a:pt x="1914948" y="3193029"/>
                </a:lnTo>
                <a:lnTo>
                  <a:pt x="1914948" y="3561556"/>
                </a:lnTo>
                <a:lnTo>
                  <a:pt x="25657" y="3790139"/>
                </a:lnTo>
                <a:lnTo>
                  <a:pt x="25657" y="3435604"/>
                </a:lnTo>
                <a:lnTo>
                  <a:pt x="1126577" y="3323647"/>
                </a:lnTo>
                <a:lnTo>
                  <a:pt x="27989" y="3181366"/>
                </a:lnTo>
                <a:lnTo>
                  <a:pt x="27989" y="2903803"/>
                </a:lnTo>
                <a:lnTo>
                  <a:pt x="1119581" y="2754526"/>
                </a:lnTo>
                <a:lnTo>
                  <a:pt x="25657" y="2640234"/>
                </a:lnTo>
                <a:close/>
                <a:moveTo>
                  <a:pt x="515472" y="1479716"/>
                </a:moveTo>
                <a:cubicBezTo>
                  <a:pt x="445499" y="1479716"/>
                  <a:pt x="391074" y="1489046"/>
                  <a:pt x="352200" y="1507705"/>
                </a:cubicBezTo>
                <a:cubicBezTo>
                  <a:pt x="313327" y="1526366"/>
                  <a:pt x="293890" y="1565240"/>
                  <a:pt x="293890" y="1624329"/>
                </a:cubicBezTo>
                <a:cubicBezTo>
                  <a:pt x="293890" y="1680307"/>
                  <a:pt x="313716" y="1717627"/>
                  <a:pt x="353368" y="1736288"/>
                </a:cubicBezTo>
                <a:cubicBezTo>
                  <a:pt x="393019" y="1754947"/>
                  <a:pt x="447055" y="1764277"/>
                  <a:pt x="515472" y="1764277"/>
                </a:cubicBezTo>
                <a:lnTo>
                  <a:pt x="1425133" y="1764277"/>
                </a:lnTo>
                <a:cubicBezTo>
                  <a:pt x="1493550" y="1764277"/>
                  <a:pt x="1547585" y="1755725"/>
                  <a:pt x="1587237" y="1738620"/>
                </a:cubicBezTo>
                <a:cubicBezTo>
                  <a:pt x="1626889" y="1721515"/>
                  <a:pt x="1646715" y="1683417"/>
                  <a:pt x="1646715" y="1624329"/>
                </a:cubicBezTo>
                <a:cubicBezTo>
                  <a:pt x="1646715" y="1565240"/>
                  <a:pt x="1626889" y="1526366"/>
                  <a:pt x="1587237" y="1507705"/>
                </a:cubicBezTo>
                <a:cubicBezTo>
                  <a:pt x="1547585" y="1489046"/>
                  <a:pt x="1493550" y="1479716"/>
                  <a:pt x="1425133" y="1479716"/>
                </a:cubicBezTo>
                <a:close/>
                <a:moveTo>
                  <a:pt x="618101" y="1052876"/>
                </a:moveTo>
                <a:lnTo>
                  <a:pt x="1320172" y="1052876"/>
                </a:lnTo>
                <a:cubicBezTo>
                  <a:pt x="1525427" y="1052876"/>
                  <a:pt x="1680536" y="1096805"/>
                  <a:pt x="1785497" y="1184661"/>
                </a:cubicBezTo>
                <a:cubicBezTo>
                  <a:pt x="1890458" y="1272517"/>
                  <a:pt x="1942937" y="1419073"/>
                  <a:pt x="1942937" y="1624329"/>
                </a:cubicBezTo>
                <a:cubicBezTo>
                  <a:pt x="1942937" y="1828030"/>
                  <a:pt x="1890458" y="1973421"/>
                  <a:pt x="1785497" y="2060499"/>
                </a:cubicBezTo>
                <a:cubicBezTo>
                  <a:pt x="1680536" y="2147577"/>
                  <a:pt x="1525427" y="2191117"/>
                  <a:pt x="1320172" y="2191117"/>
                </a:cubicBezTo>
                <a:lnTo>
                  <a:pt x="618101" y="2191117"/>
                </a:lnTo>
                <a:cubicBezTo>
                  <a:pt x="412845" y="2191117"/>
                  <a:pt x="258513" y="2147577"/>
                  <a:pt x="155108" y="2060499"/>
                </a:cubicBezTo>
                <a:cubicBezTo>
                  <a:pt x="51701" y="1973421"/>
                  <a:pt x="0" y="1828030"/>
                  <a:pt x="0" y="1624329"/>
                </a:cubicBezTo>
                <a:cubicBezTo>
                  <a:pt x="0" y="1419073"/>
                  <a:pt x="52090" y="1272517"/>
                  <a:pt x="156273" y="1184661"/>
                </a:cubicBezTo>
                <a:cubicBezTo>
                  <a:pt x="260456" y="1096805"/>
                  <a:pt x="414399" y="1052876"/>
                  <a:pt x="618101" y="1052876"/>
                </a:cubicBezTo>
                <a:close/>
                <a:moveTo>
                  <a:pt x="25657" y="0"/>
                </a:moveTo>
                <a:lnTo>
                  <a:pt x="335874" y="0"/>
                </a:lnTo>
                <a:lnTo>
                  <a:pt x="335874" y="286892"/>
                </a:lnTo>
                <a:lnTo>
                  <a:pt x="1914948" y="286892"/>
                </a:lnTo>
                <a:lnTo>
                  <a:pt x="1914948" y="706735"/>
                </a:lnTo>
                <a:lnTo>
                  <a:pt x="335874" y="706735"/>
                </a:lnTo>
                <a:lnTo>
                  <a:pt x="335874" y="995961"/>
                </a:lnTo>
                <a:lnTo>
                  <a:pt x="25657" y="99596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5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76605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586F59D-9687-47E3-AA65-1085AD6D49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8459" y="789214"/>
            <a:ext cx="5279572" cy="5279572"/>
          </a:xfrm>
          <a:custGeom>
            <a:avLst/>
            <a:gdLst>
              <a:gd name="connsiteX0" fmla="*/ 2639786 w 5279572"/>
              <a:gd name="connsiteY0" fmla="*/ 0 h 5279572"/>
              <a:gd name="connsiteX1" fmla="*/ 5279572 w 5279572"/>
              <a:gd name="connsiteY1" fmla="*/ 2639786 h 5279572"/>
              <a:gd name="connsiteX2" fmla="*/ 2639786 w 5279572"/>
              <a:gd name="connsiteY2" fmla="*/ 5279572 h 5279572"/>
              <a:gd name="connsiteX3" fmla="*/ 0 w 5279572"/>
              <a:gd name="connsiteY3" fmla="*/ 2639786 h 5279572"/>
              <a:gd name="connsiteX4" fmla="*/ 2639786 w 5279572"/>
              <a:gd name="connsiteY4" fmla="*/ 0 h 52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9572" h="5279572">
                <a:moveTo>
                  <a:pt x="2639786" y="0"/>
                </a:moveTo>
                <a:cubicBezTo>
                  <a:pt x="4097700" y="0"/>
                  <a:pt x="5279572" y="1181872"/>
                  <a:pt x="5279572" y="2639786"/>
                </a:cubicBezTo>
                <a:cubicBezTo>
                  <a:pt x="5279572" y="4097700"/>
                  <a:pt x="4097700" y="5279572"/>
                  <a:pt x="2639786" y="5279572"/>
                </a:cubicBezTo>
                <a:cubicBezTo>
                  <a:pt x="1181872" y="5279572"/>
                  <a:pt x="0" y="4097700"/>
                  <a:pt x="0" y="2639786"/>
                </a:cubicBezTo>
                <a:cubicBezTo>
                  <a:pt x="0" y="1181872"/>
                  <a:pt x="1181872" y="0"/>
                  <a:pt x="26397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96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627323D-9C9C-4DB3-856F-63131D2233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8210550" cy="6858000"/>
          </a:xfrm>
          <a:custGeom>
            <a:avLst/>
            <a:gdLst>
              <a:gd name="connsiteX0" fmla="*/ 0 w 3886200"/>
              <a:gd name="connsiteY0" fmla="*/ 0 h 6229350"/>
              <a:gd name="connsiteX1" fmla="*/ 3886200 w 3886200"/>
              <a:gd name="connsiteY1" fmla="*/ 0 h 6229350"/>
              <a:gd name="connsiteX2" fmla="*/ 3886200 w 3886200"/>
              <a:gd name="connsiteY2" fmla="*/ 6229350 h 6229350"/>
              <a:gd name="connsiteX3" fmla="*/ 0 w 3886200"/>
              <a:gd name="connsiteY3" fmla="*/ 622935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6229350">
                <a:moveTo>
                  <a:pt x="0" y="0"/>
                </a:moveTo>
                <a:lnTo>
                  <a:pt x="3886200" y="0"/>
                </a:lnTo>
                <a:lnTo>
                  <a:pt x="3886200" y="6229350"/>
                </a:lnTo>
                <a:lnTo>
                  <a:pt x="0" y="62293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3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F4283B-295F-4844-AEE7-C24149DF3F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295" y="595116"/>
            <a:ext cx="4491517" cy="566776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951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21CAF97-F8DC-49A0-B090-FBE690E1C7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22968" y="1277257"/>
            <a:ext cx="2251075" cy="49783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D6BC766-E72C-4EF4-8A00-0E7C9B331E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80398" y="1277257"/>
            <a:ext cx="2251075" cy="49783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21C9EAA-7C3D-43C2-B4E3-B3D55E3F70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37828" y="1277257"/>
            <a:ext cx="2251075" cy="49783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8F7667F-ECFE-487B-8496-1358242E8E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95258" y="1277257"/>
            <a:ext cx="2251075" cy="49783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836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0D1AA0-6E64-4814-8ECD-55BD064FA0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472610 w 12192000"/>
              <a:gd name="connsiteY0" fmla="*/ 476250 h 6858000"/>
              <a:gd name="connsiteX1" fmla="*/ 472610 w 12192000"/>
              <a:gd name="connsiteY1" fmla="*/ 6381750 h 6858000"/>
              <a:gd name="connsiteX2" fmla="*/ 11719390 w 12192000"/>
              <a:gd name="connsiteY2" fmla="*/ 6381750 h 6858000"/>
              <a:gd name="connsiteX3" fmla="*/ 11719390 w 12192000"/>
              <a:gd name="connsiteY3" fmla="*/ 4762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72610" y="476250"/>
                </a:moveTo>
                <a:lnTo>
                  <a:pt x="472610" y="6381750"/>
                </a:lnTo>
                <a:lnTo>
                  <a:pt x="11719390" y="6381750"/>
                </a:lnTo>
                <a:lnTo>
                  <a:pt x="11719390" y="4762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630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0D1AA0-6E64-4814-8ECD-55BD064FA0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472610 w 12192000"/>
              <a:gd name="connsiteY0" fmla="*/ 476250 h 6858000"/>
              <a:gd name="connsiteX1" fmla="*/ 472610 w 12192000"/>
              <a:gd name="connsiteY1" fmla="*/ 6381750 h 6858000"/>
              <a:gd name="connsiteX2" fmla="*/ 11719390 w 12192000"/>
              <a:gd name="connsiteY2" fmla="*/ 6381750 h 6858000"/>
              <a:gd name="connsiteX3" fmla="*/ 11719390 w 12192000"/>
              <a:gd name="connsiteY3" fmla="*/ 4762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72610" y="476250"/>
                </a:moveTo>
                <a:lnTo>
                  <a:pt x="472610" y="6381750"/>
                </a:lnTo>
                <a:lnTo>
                  <a:pt x="11719390" y="6381750"/>
                </a:lnTo>
                <a:lnTo>
                  <a:pt x="11719390" y="4762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E8652C-BA55-42D2-A991-3EA2D868FE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62800" y="1466850"/>
            <a:ext cx="3924300" cy="3924300"/>
          </a:xfrm>
          <a:custGeom>
            <a:avLst/>
            <a:gdLst>
              <a:gd name="connsiteX0" fmla="*/ 1962150 w 3924300"/>
              <a:gd name="connsiteY0" fmla="*/ 0 h 3924300"/>
              <a:gd name="connsiteX1" fmla="*/ 3924300 w 3924300"/>
              <a:gd name="connsiteY1" fmla="*/ 1962150 h 3924300"/>
              <a:gd name="connsiteX2" fmla="*/ 1962150 w 3924300"/>
              <a:gd name="connsiteY2" fmla="*/ 3924300 h 3924300"/>
              <a:gd name="connsiteX3" fmla="*/ 0 w 3924300"/>
              <a:gd name="connsiteY3" fmla="*/ 1962150 h 3924300"/>
              <a:gd name="connsiteX4" fmla="*/ 1962150 w 3924300"/>
              <a:gd name="connsiteY4" fmla="*/ 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4300" h="3924300">
                <a:moveTo>
                  <a:pt x="1962150" y="0"/>
                </a:moveTo>
                <a:cubicBezTo>
                  <a:pt x="3045816" y="0"/>
                  <a:pt x="3924300" y="878484"/>
                  <a:pt x="3924300" y="1962150"/>
                </a:cubicBezTo>
                <a:cubicBezTo>
                  <a:pt x="3924300" y="3045816"/>
                  <a:pt x="3045816" y="3924300"/>
                  <a:pt x="1962150" y="3924300"/>
                </a:cubicBezTo>
                <a:cubicBezTo>
                  <a:pt x="878484" y="3924300"/>
                  <a:pt x="0" y="3045816"/>
                  <a:pt x="0" y="1962150"/>
                </a:cubicBezTo>
                <a:cubicBezTo>
                  <a:pt x="0" y="878484"/>
                  <a:pt x="878484" y="0"/>
                  <a:pt x="1962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501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3"/>
    </p:custDataLst>
    <p:extLst>
      <p:ext uri="{BB962C8B-B14F-4D97-AF65-F5344CB8AC3E}">
        <p14:creationId xmlns:p14="http://schemas.microsoft.com/office/powerpoint/2010/main" val="383349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5" r:id="rId4"/>
    <p:sldLayoutId id="2147483656" r:id="rId5"/>
    <p:sldLayoutId id="2147483654" r:id="rId6"/>
    <p:sldLayoutId id="2147483660" r:id="rId7"/>
    <p:sldLayoutId id="2147483661" r:id="rId8"/>
    <p:sldLayoutId id="2147483662" r:id="rId9"/>
    <p:sldLayoutId id="2147483666" r:id="rId10"/>
    <p:sldLayoutId id="2147483667" r:id="rId11"/>
    <p:sldLayoutId id="2147483672" r:id="rId12"/>
    <p:sldLayoutId id="2147483668" r:id="rId13"/>
    <p:sldLayoutId id="2147483669" r:id="rId14"/>
    <p:sldLayoutId id="2147483674" r:id="rId15"/>
    <p:sldLayoutId id="2147483675" r:id="rId16"/>
    <p:sldLayoutId id="2147483676" r:id="rId17"/>
    <p:sldLayoutId id="2147483691" r:id="rId18"/>
    <p:sldLayoutId id="2147483692" r:id="rId19"/>
    <p:sldLayoutId id="2147483693" r:id="rId20"/>
    <p:sldLayoutId id="214748368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9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3.xml"/><Relationship Id="rId5" Type="http://schemas.openxmlformats.org/officeDocument/2006/relationships/image" Target="../media/image2.png"/><Relationship Id="rId4" Type="http://schemas.openxmlformats.org/officeDocument/2006/relationships/hyperlink" Target="https://www.elle.fr/Elle-Active/Actualites/Decouvrez-les-10-entrepreneures-inspirantes-du-moment#Lea-Chevry-cofondatrice-de-Tchek&amp;xtor=EPR-10-%5Bnewsletter_hebdo%5D-20190416-conte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bgUmyG_j3Y" TargetMode="Externa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4.xml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1H1wAili_g" TargetMode="Externa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5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Vv5nZFaWQs" TargetMode="Externa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6.xm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K8_Mgm8Ukw&amp;list=PLs8P88JCOG8GH6fJ3apmzLHbcfBVeVZjI&amp;index=7" TargetMode="Externa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7.xml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6" Type="http://schemas.openxmlformats.org/officeDocument/2006/relationships/image" Target="../media/image2.png"/><Relationship Id="rId5" Type="http://schemas.openxmlformats.org/officeDocument/2006/relationships/hyperlink" Target="https://theconversation.com/entrepreneuriat-des-femmes-pourquoi-les-roles-modeles-sont-si-importants-120611" TargetMode="External"/><Relationship Id="rId4" Type="http://schemas.openxmlformats.org/officeDocument/2006/relationships/hyperlink" Target="http://genrimages.org/plateforme/?q=genrimages/accueil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theconversation.com/entrepreneuriat-des-femmes-pourquoi-les-roles-modeles-sont-si-importants-120611" TargetMode="External"/><Relationship Id="rId13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hyperlink" Target="https://www.thoughtco.com/what-is-the-meaning-of-stereotype-2834956" TargetMode="External"/><Relationship Id="rId12" Type="http://schemas.openxmlformats.org/officeDocument/2006/relationships/hyperlink" Target="https://www.maddyness.com/2019/04/05/entrepreneuriat-jeunes-2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hyperlink" Target="https://www.psychologie-sociale.com/index.php/fr/theories/categorisation/5-categorisation-stereotypes-et-prejuges" TargetMode="External"/><Relationship Id="rId11" Type="http://schemas.openxmlformats.org/officeDocument/2006/relationships/hyperlink" Target="https://www.anaxago.com/actualites/article/les-chiffres-cles-de-lentrepreunariat-au-feminin" TargetMode="External"/><Relationship Id="rId5" Type="http://schemas.openxmlformats.org/officeDocument/2006/relationships/hyperlink" Target="https://www.madmoizelle.com/impact-stereotypes-576633" TargetMode="External"/><Relationship Id="rId10" Type="http://schemas.openxmlformats.org/officeDocument/2006/relationships/hyperlink" Target="https://www.cicplacedelinnovation.com/blog/creer/chiffres-2018-creation-entreprise-france/" TargetMode="External"/><Relationship Id="rId4" Type="http://schemas.openxmlformats.org/officeDocument/2006/relationships/hyperlink" Target="https://www.psychologies.com/Moi/Moi-et-les-autres/Relationnel/Articles-et-Dossiers/A-quoi-servent-les-stereotypes" TargetMode="External"/><Relationship Id="rId9" Type="http://schemas.openxmlformats.org/officeDocument/2006/relationships/hyperlink" Target="https://www.entreprises.gouv.fr/files/files/directions_services/politique-et-enjeux/entrepreneuriat/entrepreneuriat-faits-et-chiffre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FD9E9EF-A9A2-43F4-94C7-0FBACF8B721B}"/>
              </a:ext>
            </a:extLst>
          </p:cNvPr>
          <p:cNvSpPr/>
          <p:nvPr/>
        </p:nvSpPr>
        <p:spPr>
          <a:xfrm>
            <a:off x="-1" y="-993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CD5F6F-8101-4173-83BB-5C63DCDB0F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11021"/>
            <a:ext cx="12192000" cy="273704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AF3C2CD-D15A-4DB4-90E1-886F864172F9}"/>
              </a:ext>
            </a:extLst>
          </p:cNvPr>
          <p:cNvSpPr/>
          <p:nvPr/>
        </p:nvSpPr>
        <p:spPr>
          <a:xfrm>
            <a:off x="2753147" y="2280027"/>
            <a:ext cx="84307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200" dirty="0">
                <a:latin typeface="Nexa Bold" panose="02000000000000000000" pitchFamily="50" charset="0"/>
                <a:cs typeface="Arial" panose="020B0604020202020204" pitchFamily="34" charset="0"/>
              </a:rPr>
              <a:t>Pourquoi pas moi 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2419B88-8103-484B-96BD-CCC3B152BF00}"/>
              </a:ext>
            </a:extLst>
          </p:cNvPr>
          <p:cNvSpPr/>
          <p:nvPr/>
        </p:nvSpPr>
        <p:spPr>
          <a:xfrm>
            <a:off x="2599082" y="1242603"/>
            <a:ext cx="8351047" cy="105333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dirty="0">
              <a:solidFill>
                <a:schemeClr val="accent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DE404C0-02F1-43F8-B7EC-B3CAEE034E3D}"/>
              </a:ext>
            </a:extLst>
          </p:cNvPr>
          <p:cNvSpPr txBox="1"/>
          <p:nvPr/>
        </p:nvSpPr>
        <p:spPr>
          <a:xfrm>
            <a:off x="2753148" y="1356697"/>
            <a:ext cx="9233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bg1"/>
                </a:solidFill>
                <a:latin typeface="Arial Black" panose="020B0A04020102020204" pitchFamily="34" charset="0"/>
              </a:rPr>
              <a:t>ENTREPRENEURIAT</a:t>
            </a:r>
          </a:p>
        </p:txBody>
      </p:sp>
      <p:pic>
        <p:nvPicPr>
          <p:cNvPr id="9" name="Image 8" descr="Une image contenant signe&#10;&#10;Description générée automatiquement">
            <a:extLst>
              <a:ext uri="{FF2B5EF4-FFF2-40B4-BE49-F238E27FC236}">
                <a16:creationId xmlns:a16="http://schemas.microsoft.com/office/drawing/2014/main" id="{C19C5718-6643-41FD-9D1A-C995B3C8EC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0"/>
            <a:ext cx="1223070" cy="11003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0857163-E72C-4EFC-9D53-9F95CA3146E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711" y="94107"/>
            <a:ext cx="925928" cy="9259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948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omme, table, debout, eau&#10;&#10;Description générée automatiquement">
            <a:extLst>
              <a:ext uri="{FF2B5EF4-FFF2-40B4-BE49-F238E27FC236}">
                <a16:creationId xmlns:a16="http://schemas.microsoft.com/office/drawing/2014/main" id="{C67A90B7-1604-4F19-9B6C-73C3184B9C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009" y="869070"/>
            <a:ext cx="8659443" cy="446402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20DA6C3-BCE7-45DD-8CE2-DD2260220ED2}"/>
              </a:ext>
            </a:extLst>
          </p:cNvPr>
          <p:cNvSpPr/>
          <p:nvPr/>
        </p:nvSpPr>
        <p:spPr>
          <a:xfrm>
            <a:off x="9426" y="5333096"/>
            <a:ext cx="12173149" cy="1524904"/>
          </a:xfrm>
          <a:prstGeom prst="rect">
            <a:avLst/>
          </a:prstGeom>
          <a:solidFill>
            <a:srgbClr val="2E6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2" name="Vrije vorm 27">
            <a:extLst>
              <a:ext uri="{FF2B5EF4-FFF2-40B4-BE49-F238E27FC236}">
                <a16:creationId xmlns:a16="http://schemas.microsoft.com/office/drawing/2014/main" id="{52062C42-3334-4CC0-A08A-D29861A0D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20717" y="522408"/>
            <a:ext cx="5609545" cy="4549260"/>
          </a:xfrm>
          <a:custGeom>
            <a:avLst/>
            <a:gdLst>
              <a:gd name="connsiteX0" fmla="*/ 683 w 2374769"/>
              <a:gd name="connsiteY0" fmla="*/ 0 h 2362237"/>
              <a:gd name="connsiteX1" fmla="*/ 242807 w 2374769"/>
              <a:gd name="connsiteY1" fmla="*/ 12161 h 2362237"/>
              <a:gd name="connsiteX2" fmla="*/ 2374769 w 2374769"/>
              <a:gd name="connsiteY2" fmla="*/ 2362237 h 2362237"/>
              <a:gd name="connsiteX3" fmla="*/ 1543208 w 2374769"/>
              <a:gd name="connsiteY3" fmla="*/ 2362237 h 2362237"/>
              <a:gd name="connsiteX4" fmla="*/ 0 w 2374769"/>
              <a:gd name="connsiteY4" fmla="*/ 827150 h 2362237"/>
              <a:gd name="connsiteX5" fmla="*/ 0 w 2374769"/>
              <a:gd name="connsiteY5" fmla="*/ 34 h 236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4769" h="2362237">
                <a:moveTo>
                  <a:pt x="683" y="0"/>
                </a:moveTo>
                <a:lnTo>
                  <a:pt x="242807" y="12161"/>
                </a:lnTo>
                <a:cubicBezTo>
                  <a:pt x="1440298" y="133133"/>
                  <a:pt x="2374769" y="1139131"/>
                  <a:pt x="2374769" y="2362237"/>
                </a:cubicBezTo>
                <a:lnTo>
                  <a:pt x="1543208" y="2362237"/>
                </a:lnTo>
                <a:cubicBezTo>
                  <a:pt x="1543208" y="1514432"/>
                  <a:pt x="852291" y="827150"/>
                  <a:pt x="0" y="827150"/>
                </a:cubicBezTo>
                <a:lnTo>
                  <a:pt x="0" y="34"/>
                </a:lnTo>
                <a:close/>
              </a:path>
            </a:pathLst>
          </a:cu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27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1844358-D26D-4F67-B908-6F418079F584}"/>
              </a:ext>
            </a:extLst>
          </p:cNvPr>
          <p:cNvSpPr/>
          <p:nvPr/>
        </p:nvSpPr>
        <p:spPr>
          <a:xfrm>
            <a:off x="5863562" y="-7735"/>
            <a:ext cx="2750338" cy="1535481"/>
          </a:xfrm>
          <a:custGeom>
            <a:avLst/>
            <a:gdLst>
              <a:gd name="connsiteX0" fmla="*/ 10108 w 2750338"/>
              <a:gd name="connsiteY0" fmla="*/ 0 h 1535481"/>
              <a:gd name="connsiteX1" fmla="*/ 2740230 w 2750338"/>
              <a:gd name="connsiteY1" fmla="*/ 0 h 1535481"/>
              <a:gd name="connsiteX2" fmla="*/ 2743238 w 2750338"/>
              <a:gd name="connsiteY2" fmla="*/ 19709 h 1535481"/>
              <a:gd name="connsiteX3" fmla="*/ 2750338 w 2750338"/>
              <a:gd name="connsiteY3" fmla="*/ 160312 h 1535481"/>
              <a:gd name="connsiteX4" fmla="*/ 1375169 w 2750338"/>
              <a:gd name="connsiteY4" fmla="*/ 1535481 h 1535481"/>
              <a:gd name="connsiteX5" fmla="*/ 0 w 2750338"/>
              <a:gd name="connsiteY5" fmla="*/ 160312 h 1535481"/>
              <a:gd name="connsiteX6" fmla="*/ 7100 w 2750338"/>
              <a:gd name="connsiteY6" fmla="*/ 19709 h 153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0338" h="1535481">
                <a:moveTo>
                  <a:pt x="10108" y="0"/>
                </a:moveTo>
                <a:lnTo>
                  <a:pt x="2740230" y="0"/>
                </a:lnTo>
                <a:lnTo>
                  <a:pt x="2743238" y="19709"/>
                </a:lnTo>
                <a:cubicBezTo>
                  <a:pt x="2747933" y="65938"/>
                  <a:pt x="2750338" y="112844"/>
                  <a:pt x="2750338" y="160312"/>
                </a:cubicBezTo>
                <a:cubicBezTo>
                  <a:pt x="2750338" y="919797"/>
                  <a:pt x="2134654" y="1535481"/>
                  <a:pt x="1375169" y="1535481"/>
                </a:cubicBezTo>
                <a:cubicBezTo>
                  <a:pt x="615684" y="1535481"/>
                  <a:pt x="0" y="919797"/>
                  <a:pt x="0" y="160312"/>
                </a:cubicBezTo>
                <a:cubicBezTo>
                  <a:pt x="0" y="112844"/>
                  <a:pt x="2405" y="65938"/>
                  <a:pt x="7100" y="197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4F6ABD1-3B00-4E21-AA2C-1F682FA55CE3}"/>
              </a:ext>
            </a:extLst>
          </p:cNvPr>
          <p:cNvSpPr txBox="1"/>
          <p:nvPr/>
        </p:nvSpPr>
        <p:spPr>
          <a:xfrm>
            <a:off x="2946973" y="5380764"/>
            <a:ext cx="87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Nexa Bold" panose="02000000000000000000" pitchFamily="50" charset="0"/>
              </a:rPr>
              <a:t>Quel est le taux de femmes entrepreneures en France 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CA3C408-3EAB-41F7-8ED7-B9F6F772E5D6}"/>
              </a:ext>
            </a:extLst>
          </p:cNvPr>
          <p:cNvSpPr txBox="1"/>
          <p:nvPr/>
        </p:nvSpPr>
        <p:spPr>
          <a:xfrm>
            <a:off x="-1013817" y="3195437"/>
            <a:ext cx="493478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700" dirty="0">
                <a:solidFill>
                  <a:schemeClr val="accent4"/>
                </a:solidFill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9" name="Image 8" descr="Une image contenant signe&#10;&#10;Description générée automatiquement">
            <a:extLst>
              <a:ext uri="{FF2B5EF4-FFF2-40B4-BE49-F238E27FC236}">
                <a16:creationId xmlns:a16="http://schemas.microsoft.com/office/drawing/2014/main" id="{83DB5B60-FA42-4FA1-ACC2-EBA93D7517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0"/>
            <a:ext cx="1223070" cy="1100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469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homme, tenant, coupant&#10;&#10;Description générée automatiquement">
            <a:extLst>
              <a:ext uri="{FF2B5EF4-FFF2-40B4-BE49-F238E27FC236}">
                <a16:creationId xmlns:a16="http://schemas.microsoft.com/office/drawing/2014/main" id="{D04F56B9-6ACE-43FA-A37F-C087808229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3C8D2B5-50B7-439D-9397-234C371BB84A}"/>
              </a:ext>
            </a:extLst>
          </p:cNvPr>
          <p:cNvSpPr txBox="1"/>
          <p:nvPr/>
        </p:nvSpPr>
        <p:spPr>
          <a:xfrm>
            <a:off x="3935896" y="3861162"/>
            <a:ext cx="493478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dirty="0">
                <a:solidFill>
                  <a:schemeClr val="accent4"/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C920FD-511F-4F74-BEF2-388263ECA1B5}"/>
              </a:ext>
            </a:extLst>
          </p:cNvPr>
          <p:cNvSpPr txBox="1"/>
          <p:nvPr/>
        </p:nvSpPr>
        <p:spPr>
          <a:xfrm>
            <a:off x="3935897" y="2271091"/>
            <a:ext cx="49935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Nexa Bold" panose="02000000000000000000" pitchFamily="50" charset="0"/>
              </a:rPr>
              <a:t>Quelle est la part d’entreprises créées par des jeune de moins de 30 ans</a:t>
            </a:r>
          </a:p>
        </p:txBody>
      </p:sp>
      <p:pic>
        <p:nvPicPr>
          <p:cNvPr id="8" name="Image 7" descr="Une image contenant signe&#10;&#10;Description générée automatiquement">
            <a:extLst>
              <a:ext uri="{FF2B5EF4-FFF2-40B4-BE49-F238E27FC236}">
                <a16:creationId xmlns:a16="http://schemas.microsoft.com/office/drawing/2014/main" id="{63016560-9EC6-479D-81DB-8ABC111C19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0"/>
            <a:ext cx="1223070" cy="1100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762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alimentation, grand, table&#10;&#10;Description générée automatiquement">
            <a:extLst>
              <a:ext uri="{FF2B5EF4-FFF2-40B4-BE49-F238E27FC236}">
                <a16:creationId xmlns:a16="http://schemas.microsoft.com/office/drawing/2014/main" id="{54ACFDFE-A728-4BD2-AB48-80952A3ACF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7735"/>
            <a:ext cx="6072497" cy="6821424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0566F574-0119-4E78-8716-6B3475BA6814}"/>
              </a:ext>
            </a:extLst>
          </p:cNvPr>
          <p:cNvSpPr/>
          <p:nvPr/>
        </p:nvSpPr>
        <p:spPr>
          <a:xfrm>
            <a:off x="6072498" y="0"/>
            <a:ext cx="61195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 18" descr="Une image contenant signe&#10;&#10;Description générée automatiquement">
            <a:extLst>
              <a:ext uri="{FF2B5EF4-FFF2-40B4-BE49-F238E27FC236}">
                <a16:creationId xmlns:a16="http://schemas.microsoft.com/office/drawing/2014/main" id="{685F691A-6B9E-4854-B4A3-5C17C4D54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794" y="-7735"/>
            <a:ext cx="1241225" cy="111666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4979728-AEC6-4EAC-9318-2C175E0DE3F7}"/>
              </a:ext>
            </a:extLst>
          </p:cNvPr>
          <p:cNvSpPr txBox="1"/>
          <p:nvPr/>
        </p:nvSpPr>
        <p:spPr>
          <a:xfrm>
            <a:off x="6574736" y="3309743"/>
            <a:ext cx="49935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Nexa Bold" panose="02000000000000000000" pitchFamily="50" charset="0"/>
              </a:rPr>
              <a:t>Quel est le taux de survie des entreprises à 3 ans ?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B809166-0C48-4F39-B513-AA769EB13C69}"/>
              </a:ext>
            </a:extLst>
          </p:cNvPr>
          <p:cNvSpPr txBox="1"/>
          <p:nvPr/>
        </p:nvSpPr>
        <p:spPr>
          <a:xfrm>
            <a:off x="6072498" y="-214509"/>
            <a:ext cx="611950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solidFill>
                  <a:schemeClr val="accent4"/>
                </a:solidFill>
                <a:latin typeface="Arial Black" panose="020B0A0402010202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236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6FBA34-890E-41D7-A19E-3F8B8972D9CB}"/>
              </a:ext>
            </a:extLst>
          </p:cNvPr>
          <p:cNvSpPr/>
          <p:nvPr/>
        </p:nvSpPr>
        <p:spPr>
          <a:xfrm>
            <a:off x="0" y="0"/>
            <a:ext cx="4724400" cy="6858000"/>
          </a:xfrm>
          <a:prstGeom prst="rect">
            <a:avLst/>
          </a:prstGeom>
          <a:solidFill>
            <a:srgbClr val="2E6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3579F7-A07B-41CC-82AF-CC7FBF8A96DA}"/>
              </a:ext>
            </a:extLst>
          </p:cNvPr>
          <p:cNvSpPr txBox="1"/>
          <p:nvPr/>
        </p:nvSpPr>
        <p:spPr>
          <a:xfrm>
            <a:off x="158194" y="2918561"/>
            <a:ext cx="4309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Nexa Bold" charset="0"/>
                <a:ea typeface="Nexa Bold" charset="0"/>
                <a:cs typeface="Nexa Bold" charset="0"/>
              </a:rPr>
              <a:t>des </a:t>
            </a:r>
            <a:r>
              <a:rPr lang="fr-FR" sz="4800" dirty="0" err="1">
                <a:solidFill>
                  <a:schemeClr val="bg1"/>
                </a:solidFill>
                <a:latin typeface="Nexa Bold" charset="0"/>
                <a:ea typeface="Nexa Bold" charset="0"/>
                <a:cs typeface="Nexa Bold" charset="0"/>
              </a:rPr>
              <a:t>chef.fe.s</a:t>
            </a:r>
            <a:r>
              <a:rPr lang="fr-FR" sz="4800" dirty="0">
                <a:solidFill>
                  <a:schemeClr val="bg1"/>
                </a:solidFill>
                <a:latin typeface="Nexa Bold" charset="0"/>
                <a:ea typeface="Nexa Bold" charset="0"/>
                <a:cs typeface="Nexa Bold" charset="0"/>
              </a:rPr>
              <a:t> d’entreprise</a:t>
            </a:r>
            <a:endParaRPr lang="en-US" sz="4800" dirty="0">
              <a:solidFill>
                <a:schemeClr val="bg1"/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graphicFrame>
        <p:nvGraphicFramePr>
          <p:cNvPr id="15" name="Chart 5">
            <a:extLst>
              <a:ext uri="{FF2B5EF4-FFF2-40B4-BE49-F238E27FC236}">
                <a16:creationId xmlns:a16="http://schemas.microsoft.com/office/drawing/2014/main" id="{E1621F14-C24F-4C52-A571-67D684D51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5269993"/>
              </p:ext>
            </p:extLst>
          </p:nvPr>
        </p:nvGraphicFramePr>
        <p:xfrm>
          <a:off x="5532429" y="1177787"/>
          <a:ext cx="5779328" cy="4773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Oval 6">
            <a:extLst>
              <a:ext uri="{FF2B5EF4-FFF2-40B4-BE49-F238E27FC236}">
                <a16:creationId xmlns:a16="http://schemas.microsoft.com/office/drawing/2014/main" id="{63AEF49A-7157-41D0-A14D-5D239818485F}"/>
              </a:ext>
            </a:extLst>
          </p:cNvPr>
          <p:cNvSpPr/>
          <p:nvPr/>
        </p:nvSpPr>
        <p:spPr>
          <a:xfrm>
            <a:off x="6450632" y="1593097"/>
            <a:ext cx="3942921" cy="39429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id="{83CBB61B-D8FF-411D-BC79-A099C23107E0}"/>
              </a:ext>
            </a:extLst>
          </p:cNvPr>
          <p:cNvSpPr txBox="1">
            <a:spLocks/>
          </p:cNvSpPr>
          <p:nvPr/>
        </p:nvSpPr>
        <p:spPr>
          <a:xfrm>
            <a:off x="6177170" y="2789184"/>
            <a:ext cx="4477578" cy="1354146"/>
          </a:xfrm>
          <a:prstGeom prst="rect">
            <a:avLst/>
          </a:prstGeom>
        </p:spPr>
        <p:txBody>
          <a:bodyPr tIns="91440" anchor="ctr">
            <a:noAutofit/>
          </a:bodyPr>
          <a:lstStyle>
            <a:lvl1pPr marL="0" marR="0" indent="0" algn="ctr" defTabSz="136031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5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42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2700" b="1" kern="120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350" b="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0" b="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 dirty="0"/>
              <a:t>65% Hommes</a:t>
            </a:r>
          </a:p>
          <a:p>
            <a:r>
              <a:rPr lang="fr-FR" sz="4800" dirty="0"/>
              <a:t>35% Femmes</a:t>
            </a:r>
            <a:endParaRPr lang="en-US" sz="4800" dirty="0"/>
          </a:p>
        </p:txBody>
      </p:sp>
      <p:pic>
        <p:nvPicPr>
          <p:cNvPr id="28" name="Image 27" descr="Une image contenant signe&#10;&#10;Description générée automatiquement">
            <a:extLst>
              <a:ext uri="{FF2B5EF4-FFF2-40B4-BE49-F238E27FC236}">
                <a16:creationId xmlns:a16="http://schemas.microsoft.com/office/drawing/2014/main" id="{30BD02BE-6E29-4CBF-9340-6A026EAEDE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794" y="-7735"/>
            <a:ext cx="1241225" cy="1116665"/>
          </a:xfrm>
          <a:prstGeom prst="rect">
            <a:avLst/>
          </a:prstGeom>
        </p:spPr>
      </p:pic>
      <p:sp>
        <p:nvSpPr>
          <p:cNvPr id="29" name="Rectangle: Rounded Corners 20">
            <a:extLst>
              <a:ext uri="{FF2B5EF4-FFF2-40B4-BE49-F238E27FC236}">
                <a16:creationId xmlns:a16="http://schemas.microsoft.com/office/drawing/2014/main" id="{98068AA3-94E5-48DB-84D3-8019497446C1}"/>
              </a:ext>
            </a:extLst>
          </p:cNvPr>
          <p:cNvSpPr/>
          <p:nvPr/>
        </p:nvSpPr>
        <p:spPr>
          <a:xfrm>
            <a:off x="59452" y="2051712"/>
            <a:ext cx="4309592" cy="7822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25639C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RÉPARTITION</a:t>
            </a:r>
            <a:endParaRPr lang="id-ID" sz="3600" dirty="0">
              <a:solidFill>
                <a:srgbClr val="25639C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18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6FBA34-890E-41D7-A19E-3F8B8972D9CB}"/>
              </a:ext>
            </a:extLst>
          </p:cNvPr>
          <p:cNvSpPr/>
          <p:nvPr/>
        </p:nvSpPr>
        <p:spPr>
          <a:xfrm>
            <a:off x="0" y="0"/>
            <a:ext cx="4724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3579F7-A07B-41CC-82AF-CC7FBF8A96DA}"/>
              </a:ext>
            </a:extLst>
          </p:cNvPr>
          <p:cNvSpPr txBox="1"/>
          <p:nvPr/>
        </p:nvSpPr>
        <p:spPr>
          <a:xfrm>
            <a:off x="158194" y="2918561"/>
            <a:ext cx="4309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Nexa Bold" charset="0"/>
                <a:ea typeface="Nexa Bold" charset="0"/>
                <a:cs typeface="Nexa Bold" charset="0"/>
              </a:rPr>
              <a:t>des </a:t>
            </a:r>
            <a:r>
              <a:rPr lang="fr-FR" sz="4800" dirty="0" err="1">
                <a:solidFill>
                  <a:schemeClr val="bg1"/>
                </a:solidFill>
                <a:latin typeface="Nexa Bold" charset="0"/>
                <a:ea typeface="Nexa Bold" charset="0"/>
                <a:cs typeface="Nexa Bold" charset="0"/>
              </a:rPr>
              <a:t>créateur.rice.s</a:t>
            </a:r>
            <a:r>
              <a:rPr lang="fr-FR" sz="4800" dirty="0">
                <a:solidFill>
                  <a:schemeClr val="bg1"/>
                </a:solidFill>
                <a:latin typeface="Nexa Bold" charset="0"/>
                <a:ea typeface="Nexa Bold" charset="0"/>
                <a:cs typeface="Nexa Bold" charset="0"/>
              </a:rPr>
              <a:t> de moins de 30 ans</a:t>
            </a:r>
            <a:endParaRPr lang="en-US" sz="4800" dirty="0">
              <a:solidFill>
                <a:schemeClr val="bg1"/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graphicFrame>
        <p:nvGraphicFramePr>
          <p:cNvPr id="15" name="Chart 5">
            <a:extLst>
              <a:ext uri="{FF2B5EF4-FFF2-40B4-BE49-F238E27FC236}">
                <a16:creationId xmlns:a16="http://schemas.microsoft.com/office/drawing/2014/main" id="{E1621F14-C24F-4C52-A571-67D684D51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9498865"/>
              </p:ext>
            </p:extLst>
          </p:nvPr>
        </p:nvGraphicFramePr>
        <p:xfrm>
          <a:off x="5532429" y="1177787"/>
          <a:ext cx="5779328" cy="4773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Oval 6">
            <a:extLst>
              <a:ext uri="{FF2B5EF4-FFF2-40B4-BE49-F238E27FC236}">
                <a16:creationId xmlns:a16="http://schemas.microsoft.com/office/drawing/2014/main" id="{63AEF49A-7157-41D0-A14D-5D239818485F}"/>
              </a:ext>
            </a:extLst>
          </p:cNvPr>
          <p:cNvSpPr/>
          <p:nvPr/>
        </p:nvSpPr>
        <p:spPr>
          <a:xfrm>
            <a:off x="6450632" y="1593097"/>
            <a:ext cx="3942921" cy="39429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id="{83CBB61B-D8FF-411D-BC79-A099C23107E0}"/>
              </a:ext>
            </a:extLst>
          </p:cNvPr>
          <p:cNvSpPr txBox="1">
            <a:spLocks/>
          </p:cNvSpPr>
          <p:nvPr/>
        </p:nvSpPr>
        <p:spPr>
          <a:xfrm>
            <a:off x="6177170" y="2789184"/>
            <a:ext cx="4477578" cy="1354146"/>
          </a:xfrm>
          <a:prstGeom prst="rect">
            <a:avLst/>
          </a:prstGeom>
        </p:spPr>
        <p:txBody>
          <a:bodyPr tIns="91440" anchor="ctr">
            <a:noAutofit/>
          </a:bodyPr>
          <a:lstStyle>
            <a:lvl1pPr marL="0" marR="0" indent="0" algn="ctr" defTabSz="136031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5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42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2700" b="1" kern="120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350" b="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0" b="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 dirty="0"/>
              <a:t>67% + de 30 ans</a:t>
            </a:r>
          </a:p>
          <a:p>
            <a:r>
              <a:rPr lang="fr-FR" sz="4800" dirty="0"/>
              <a:t>33% - de 30 ans</a:t>
            </a:r>
            <a:endParaRPr lang="en-US" sz="4800" dirty="0"/>
          </a:p>
        </p:txBody>
      </p:sp>
      <p:pic>
        <p:nvPicPr>
          <p:cNvPr id="28" name="Image 27" descr="Une image contenant signe&#10;&#10;Description générée automatiquement">
            <a:extLst>
              <a:ext uri="{FF2B5EF4-FFF2-40B4-BE49-F238E27FC236}">
                <a16:creationId xmlns:a16="http://schemas.microsoft.com/office/drawing/2014/main" id="{30BD02BE-6E29-4CBF-9340-6A026EAEDE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794" y="-7735"/>
            <a:ext cx="1241225" cy="1116665"/>
          </a:xfrm>
          <a:prstGeom prst="rect">
            <a:avLst/>
          </a:prstGeom>
        </p:spPr>
      </p:pic>
      <p:sp>
        <p:nvSpPr>
          <p:cNvPr id="29" name="Rectangle: Rounded Corners 20">
            <a:extLst>
              <a:ext uri="{FF2B5EF4-FFF2-40B4-BE49-F238E27FC236}">
                <a16:creationId xmlns:a16="http://schemas.microsoft.com/office/drawing/2014/main" id="{98068AA3-94E5-48DB-84D3-8019497446C1}"/>
              </a:ext>
            </a:extLst>
          </p:cNvPr>
          <p:cNvSpPr/>
          <p:nvPr/>
        </p:nvSpPr>
        <p:spPr>
          <a:xfrm>
            <a:off x="59452" y="2051712"/>
            <a:ext cx="4309592" cy="7822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4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RÉPARTITION</a:t>
            </a:r>
            <a:endParaRPr lang="id-ID" sz="3600" dirty="0">
              <a:solidFill>
                <a:schemeClr val="accent4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933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6FBA34-890E-41D7-A19E-3F8B8972D9CB}"/>
              </a:ext>
            </a:extLst>
          </p:cNvPr>
          <p:cNvSpPr/>
          <p:nvPr/>
        </p:nvSpPr>
        <p:spPr>
          <a:xfrm>
            <a:off x="0" y="0"/>
            <a:ext cx="4724400" cy="6858000"/>
          </a:xfrm>
          <a:prstGeom prst="rect">
            <a:avLst/>
          </a:prstGeom>
          <a:solidFill>
            <a:srgbClr val="2E6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3579F7-A07B-41CC-82AF-CC7FBF8A96DA}"/>
              </a:ext>
            </a:extLst>
          </p:cNvPr>
          <p:cNvSpPr txBox="1"/>
          <p:nvPr/>
        </p:nvSpPr>
        <p:spPr>
          <a:xfrm>
            <a:off x="158194" y="2918561"/>
            <a:ext cx="4309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Nexa Bold" charset="0"/>
                <a:ea typeface="Nexa Bold" charset="0"/>
                <a:cs typeface="Nexa Bold" charset="0"/>
              </a:rPr>
              <a:t>des entreprises</a:t>
            </a:r>
            <a:endParaRPr lang="en-US" sz="4800" dirty="0">
              <a:solidFill>
                <a:schemeClr val="bg1"/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29" name="Rectangle: Rounded Corners 20">
            <a:extLst>
              <a:ext uri="{FF2B5EF4-FFF2-40B4-BE49-F238E27FC236}">
                <a16:creationId xmlns:a16="http://schemas.microsoft.com/office/drawing/2014/main" id="{98068AA3-94E5-48DB-84D3-8019497446C1}"/>
              </a:ext>
            </a:extLst>
          </p:cNvPr>
          <p:cNvSpPr/>
          <p:nvPr/>
        </p:nvSpPr>
        <p:spPr>
          <a:xfrm>
            <a:off x="59452" y="2051712"/>
            <a:ext cx="4408334" cy="7822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5639C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TAUX DE SURVIE</a:t>
            </a:r>
            <a:endParaRPr lang="id-ID" sz="2800" dirty="0">
              <a:solidFill>
                <a:srgbClr val="25639C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9794C9C6-24E7-44F1-AA13-B53FE1954F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2311181"/>
              </p:ext>
            </p:extLst>
          </p:nvPr>
        </p:nvGraphicFramePr>
        <p:xfrm>
          <a:off x="5712218" y="168604"/>
          <a:ext cx="7151211" cy="6268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Текст 7">
            <a:extLst>
              <a:ext uri="{FF2B5EF4-FFF2-40B4-BE49-F238E27FC236}">
                <a16:creationId xmlns:a16="http://schemas.microsoft.com/office/drawing/2014/main" id="{9FC881EE-EF5B-44EF-8D44-FBB5F6087A95}"/>
              </a:ext>
            </a:extLst>
          </p:cNvPr>
          <p:cNvSpPr txBox="1">
            <a:spLocks/>
          </p:cNvSpPr>
          <p:nvPr/>
        </p:nvSpPr>
        <p:spPr>
          <a:xfrm>
            <a:off x="5807348" y="6180927"/>
            <a:ext cx="3618108" cy="571099"/>
          </a:xfrm>
          <a:prstGeom prst="rect">
            <a:avLst/>
          </a:prstGeom>
        </p:spPr>
        <p:txBody>
          <a:bodyPr tIns="91440" anchor="ctr">
            <a:noAutofit/>
          </a:bodyPr>
          <a:lstStyle>
            <a:lvl1pPr marL="0" marR="0" indent="0" algn="ctr" defTabSz="136031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5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42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2700" b="1" kern="120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350" b="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0" b="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 dirty="0"/>
              <a:t>+ de 3 ans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A1626D59-EA31-4C71-924F-1918A1C9CC55}"/>
              </a:ext>
            </a:extLst>
          </p:cNvPr>
          <p:cNvSpPr txBox="1">
            <a:spLocks/>
          </p:cNvSpPr>
          <p:nvPr/>
        </p:nvSpPr>
        <p:spPr>
          <a:xfrm>
            <a:off x="9060230" y="6187991"/>
            <a:ext cx="3618108" cy="571099"/>
          </a:xfrm>
          <a:prstGeom prst="rect">
            <a:avLst/>
          </a:prstGeom>
        </p:spPr>
        <p:txBody>
          <a:bodyPr tIns="91440" anchor="ctr">
            <a:noAutofit/>
          </a:bodyPr>
          <a:lstStyle>
            <a:lvl1pPr marL="0" marR="0" indent="0" algn="ctr" defTabSz="136031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5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42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2700" b="1" kern="120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350" b="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0" b="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 dirty="0"/>
              <a:t>+ de 5 ans</a:t>
            </a:r>
          </a:p>
        </p:txBody>
      </p:sp>
      <p:pic>
        <p:nvPicPr>
          <p:cNvPr id="11" name="Image 10" descr="Une image contenant signe&#10;&#10;Description générée automatiquement">
            <a:extLst>
              <a:ext uri="{FF2B5EF4-FFF2-40B4-BE49-F238E27FC236}">
                <a16:creationId xmlns:a16="http://schemas.microsoft.com/office/drawing/2014/main" id="{8E6D405F-DFC8-47F8-B0B8-871BDC00A4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0"/>
            <a:ext cx="1223070" cy="1100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41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extérieur, habits, debout&#10;&#10;Description générée automatiquement">
            <a:extLst>
              <a:ext uri="{FF2B5EF4-FFF2-40B4-BE49-F238E27FC236}">
                <a16:creationId xmlns:a16="http://schemas.microsoft.com/office/drawing/2014/main" id="{F0B8F5B9-2D04-4C02-A81E-BB3072D825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910286" cy="6858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37959546-C23A-4A16-8546-18D6B90D8672}"/>
              </a:ext>
            </a:extLst>
          </p:cNvPr>
          <p:cNvSpPr/>
          <p:nvPr/>
        </p:nvSpPr>
        <p:spPr>
          <a:xfrm>
            <a:off x="7910286" y="0"/>
            <a:ext cx="428171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0FD4B-68AB-47E7-9641-1B90F47025EA}"/>
              </a:ext>
            </a:extLst>
          </p:cNvPr>
          <p:cNvSpPr/>
          <p:nvPr/>
        </p:nvSpPr>
        <p:spPr>
          <a:xfrm>
            <a:off x="6962762" y="285750"/>
            <a:ext cx="2019300" cy="2019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F3BB772-F302-4EFF-82DC-04975EBEBFD7}"/>
              </a:ext>
            </a:extLst>
          </p:cNvPr>
          <p:cNvSpPr/>
          <p:nvPr/>
        </p:nvSpPr>
        <p:spPr>
          <a:xfrm>
            <a:off x="8036875" y="2846730"/>
            <a:ext cx="3832157" cy="6488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4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ET VOUS ?</a:t>
            </a:r>
            <a:endParaRPr lang="id-ID" sz="4400" dirty="0">
              <a:solidFill>
                <a:schemeClr val="accent4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95365A2-D020-439F-AE74-4D32B59FEE0D}"/>
              </a:ext>
            </a:extLst>
          </p:cNvPr>
          <p:cNvSpPr txBox="1"/>
          <p:nvPr/>
        </p:nvSpPr>
        <p:spPr>
          <a:xfrm>
            <a:off x="8252145" y="3521683"/>
            <a:ext cx="39398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Nexa Bold" panose="02000000000000000000" pitchFamily="50" charset="0"/>
              </a:rPr>
              <a:t>Avez-vous déjà envisagé de créer votre entreprise ?</a:t>
            </a:r>
          </a:p>
        </p:txBody>
      </p:sp>
      <p:pic>
        <p:nvPicPr>
          <p:cNvPr id="8" name="Image 7" descr="Une image contenant signe&#10;&#10;Description générée automatiquement">
            <a:extLst>
              <a:ext uri="{FF2B5EF4-FFF2-40B4-BE49-F238E27FC236}">
                <a16:creationId xmlns:a16="http://schemas.microsoft.com/office/drawing/2014/main" id="{726183F7-9015-4815-A911-688177D11B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0"/>
            <a:ext cx="1223070" cy="1100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879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C129C9-9275-4236-BF16-CA30114C24D1}"/>
              </a:ext>
            </a:extLst>
          </p:cNvPr>
          <p:cNvSpPr/>
          <p:nvPr/>
        </p:nvSpPr>
        <p:spPr>
          <a:xfrm>
            <a:off x="39755" y="994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BCD7A52C-5F8E-44CA-A9B3-9A378B5CB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1934" y="1187340"/>
            <a:ext cx="4148136" cy="451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02FC31FE-3CAF-4BB1-B6B6-02BBA3FC2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59933" y="1187340"/>
            <a:ext cx="3971822" cy="477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Vrije vorm: Vorm 10">
            <a:extLst>
              <a:ext uri="{FF2B5EF4-FFF2-40B4-BE49-F238E27FC236}">
                <a16:creationId xmlns:a16="http://schemas.microsoft.com/office/drawing/2014/main" id="{7E13669E-EF25-4CBB-A9D8-C7006683ED9C}"/>
              </a:ext>
            </a:extLst>
          </p:cNvPr>
          <p:cNvSpPr/>
          <p:nvPr/>
        </p:nvSpPr>
        <p:spPr>
          <a:xfrm flipH="1">
            <a:off x="39755" y="-9940"/>
            <a:ext cx="5005679" cy="6858000"/>
          </a:xfrm>
          <a:custGeom>
            <a:avLst/>
            <a:gdLst>
              <a:gd name="connsiteX0" fmla="*/ 1 w 6763905"/>
              <a:gd name="connsiteY0" fmla="*/ 0 h 6858000"/>
              <a:gd name="connsiteX1" fmla="*/ 6763905 w 6763905"/>
              <a:gd name="connsiteY1" fmla="*/ 0 h 6858000"/>
              <a:gd name="connsiteX2" fmla="*/ 6763905 w 6763905"/>
              <a:gd name="connsiteY2" fmla="*/ 6858000 h 6858000"/>
              <a:gd name="connsiteX3" fmla="*/ 0 w 6763905"/>
              <a:gd name="connsiteY3" fmla="*/ 6858000 h 6858000"/>
              <a:gd name="connsiteX4" fmla="*/ 154196 w 6763905"/>
              <a:gd name="connsiteY4" fmla="*/ 6697120 h 6858000"/>
              <a:gd name="connsiteX5" fmla="*/ 1423557 w 6763905"/>
              <a:gd name="connsiteY5" fmla="*/ 3429000 h 6858000"/>
              <a:gd name="connsiteX6" fmla="*/ 154196 w 6763905"/>
              <a:gd name="connsiteY6" fmla="*/ 1608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3905" h="6858000">
                <a:moveTo>
                  <a:pt x="1" y="0"/>
                </a:moveTo>
                <a:lnTo>
                  <a:pt x="6763905" y="0"/>
                </a:lnTo>
                <a:lnTo>
                  <a:pt x="6763905" y="6858000"/>
                </a:lnTo>
                <a:lnTo>
                  <a:pt x="0" y="6858000"/>
                </a:lnTo>
                <a:lnTo>
                  <a:pt x="154196" y="6697120"/>
                </a:lnTo>
                <a:cubicBezTo>
                  <a:pt x="942872" y="5833950"/>
                  <a:pt x="1423557" y="4687315"/>
                  <a:pt x="1423557" y="3429000"/>
                </a:cubicBezTo>
                <a:cubicBezTo>
                  <a:pt x="1423557" y="2170685"/>
                  <a:pt x="942872" y="1024050"/>
                  <a:pt x="154196" y="160880"/>
                </a:cubicBezTo>
                <a:close/>
              </a:path>
            </a:pathLst>
          </a:custGeom>
          <a:solidFill>
            <a:srgbClr val="2E6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E827ADA2-793D-4199-9FF7-E7D2B6EA0167}"/>
              </a:ext>
            </a:extLst>
          </p:cNvPr>
          <p:cNvSpPr txBox="1"/>
          <p:nvPr/>
        </p:nvSpPr>
        <p:spPr>
          <a:xfrm>
            <a:off x="74352" y="3124521"/>
            <a:ext cx="4309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Nexa Bold" charset="0"/>
                <a:ea typeface="Nexa Bold" charset="0"/>
                <a:cs typeface="Nexa Bold" charset="0"/>
              </a:rPr>
              <a:t>être ce qu’on ne voit pas</a:t>
            </a:r>
            <a:endParaRPr lang="en-US" sz="4800" dirty="0">
              <a:solidFill>
                <a:schemeClr val="bg1"/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26" name="Rectangle: Rounded Corners 20">
            <a:extLst>
              <a:ext uri="{FF2B5EF4-FFF2-40B4-BE49-F238E27FC236}">
                <a16:creationId xmlns:a16="http://schemas.microsoft.com/office/drawing/2014/main" id="{0609443A-7061-4B7D-A631-2239F5AEDF00}"/>
              </a:ext>
            </a:extLst>
          </p:cNvPr>
          <p:cNvSpPr/>
          <p:nvPr/>
        </p:nvSpPr>
        <p:spPr>
          <a:xfrm>
            <a:off x="102719" y="2422254"/>
            <a:ext cx="3869774" cy="554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>
                <a:solidFill>
                  <a:srgbClr val="25639C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ON NE PEUT PAS</a:t>
            </a:r>
            <a:endParaRPr lang="id-ID" sz="2900" dirty="0">
              <a:solidFill>
                <a:srgbClr val="25639C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Image 8" descr="Une image contenant signe&#10;&#10;Description générée automatiquement">
            <a:extLst>
              <a:ext uri="{FF2B5EF4-FFF2-40B4-BE49-F238E27FC236}">
                <a16:creationId xmlns:a16="http://schemas.microsoft.com/office/drawing/2014/main" id="{5B446DE6-451F-40C9-8199-C9D61D7A91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0"/>
            <a:ext cx="1223070" cy="1100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473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8">
            <a:extLst>
              <a:ext uri="{FF2B5EF4-FFF2-40B4-BE49-F238E27FC236}">
                <a16:creationId xmlns:a16="http://schemas.microsoft.com/office/drawing/2014/main" id="{EFE2826D-0FA5-424B-AD4F-B0FD50382C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3"/>
            <a:ext cx="7992775" cy="6857967"/>
          </a:xfrm>
          <a:custGeom>
            <a:avLst/>
            <a:gdLst>
              <a:gd name="connsiteX0" fmla="*/ 0 w 6751137"/>
              <a:gd name="connsiteY0" fmla="*/ 0 h 6857999"/>
              <a:gd name="connsiteX1" fmla="*/ 6751137 w 6751137"/>
              <a:gd name="connsiteY1" fmla="*/ 0 h 6857999"/>
              <a:gd name="connsiteX2" fmla="*/ 6751137 w 6751137"/>
              <a:gd name="connsiteY2" fmla="*/ 6857999 h 6857999"/>
              <a:gd name="connsiteX3" fmla="*/ 0 w 6751137"/>
              <a:gd name="connsiteY3" fmla="*/ 6857999 h 6857999"/>
              <a:gd name="connsiteX4" fmla="*/ 0 w 6751137"/>
              <a:gd name="connsiteY4" fmla="*/ 6844680 h 6857999"/>
              <a:gd name="connsiteX5" fmla="*/ 141429 w 6751137"/>
              <a:gd name="connsiteY5" fmla="*/ 6697120 h 6857999"/>
              <a:gd name="connsiteX6" fmla="*/ 1410790 w 6751137"/>
              <a:gd name="connsiteY6" fmla="*/ 3429000 h 6857999"/>
              <a:gd name="connsiteX7" fmla="*/ 141429 w 6751137"/>
              <a:gd name="connsiteY7" fmla="*/ 160880 h 6857999"/>
              <a:gd name="connsiteX8" fmla="*/ 0 w 6751137"/>
              <a:gd name="connsiteY8" fmla="*/ 133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1137" h="6857999">
                <a:moveTo>
                  <a:pt x="0" y="0"/>
                </a:moveTo>
                <a:lnTo>
                  <a:pt x="6751137" y="0"/>
                </a:lnTo>
                <a:lnTo>
                  <a:pt x="6751137" y="6857999"/>
                </a:lnTo>
                <a:lnTo>
                  <a:pt x="0" y="6857999"/>
                </a:lnTo>
                <a:lnTo>
                  <a:pt x="0" y="6844680"/>
                </a:lnTo>
                <a:lnTo>
                  <a:pt x="141429" y="6697120"/>
                </a:lnTo>
                <a:cubicBezTo>
                  <a:pt x="930105" y="5833950"/>
                  <a:pt x="1410790" y="4687315"/>
                  <a:pt x="1410790" y="3429000"/>
                </a:cubicBezTo>
                <a:cubicBezTo>
                  <a:pt x="1410790" y="2170685"/>
                  <a:pt x="930105" y="1024050"/>
                  <a:pt x="141429" y="160880"/>
                </a:cubicBezTo>
                <a:lnTo>
                  <a:pt x="0" y="13320"/>
                </a:lnTo>
                <a:close/>
              </a:path>
            </a:pathLst>
          </a:custGeom>
        </p:spPr>
      </p:pic>
      <p:sp>
        <p:nvSpPr>
          <p:cNvPr id="15" name="Rectangle: Rounded Corners 20">
            <a:extLst>
              <a:ext uri="{FF2B5EF4-FFF2-40B4-BE49-F238E27FC236}">
                <a16:creationId xmlns:a16="http://schemas.microsoft.com/office/drawing/2014/main" id="{D5D1F56E-25FE-425A-9AE9-E184255FB63D}"/>
              </a:ext>
            </a:extLst>
          </p:cNvPr>
          <p:cNvSpPr/>
          <p:nvPr/>
        </p:nvSpPr>
        <p:spPr>
          <a:xfrm>
            <a:off x="7228009" y="678815"/>
            <a:ext cx="4834804" cy="64888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 VOTRE TOUR</a:t>
            </a:r>
            <a:endParaRPr lang="id-ID" sz="4000" dirty="0">
              <a:solidFill>
                <a:schemeClr val="bg1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8A70664-499D-48F6-8867-9F3BE9762F14}"/>
              </a:ext>
            </a:extLst>
          </p:cNvPr>
          <p:cNvSpPr txBox="1"/>
          <p:nvPr/>
        </p:nvSpPr>
        <p:spPr>
          <a:xfrm>
            <a:off x="7228009" y="1370317"/>
            <a:ext cx="49819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4"/>
                </a:solidFill>
                <a:latin typeface="Nexa Bold" panose="02000000000000000000" pitchFamily="50" charset="0"/>
              </a:rPr>
              <a:t>de vous mettre dans la peau d’</a:t>
            </a:r>
            <a:r>
              <a:rPr lang="fr-FR" sz="2400" dirty="0" err="1">
                <a:solidFill>
                  <a:schemeClr val="accent4"/>
                </a:solidFill>
                <a:latin typeface="Nexa Bold" panose="02000000000000000000" pitchFamily="50" charset="0"/>
              </a:rPr>
              <a:t>un.e</a:t>
            </a:r>
            <a:r>
              <a:rPr lang="fr-FR" sz="2400" dirty="0">
                <a:solidFill>
                  <a:schemeClr val="accent4"/>
                </a:solidFill>
                <a:latin typeface="Nexa Bold" panose="02000000000000000000" pitchFamily="50" charset="0"/>
              </a:rPr>
              <a:t> </a:t>
            </a:r>
            <a:r>
              <a:rPr lang="fr-FR" sz="2400" dirty="0" err="1">
                <a:solidFill>
                  <a:schemeClr val="accent4"/>
                </a:solidFill>
                <a:latin typeface="Nexa Bold" panose="02000000000000000000" pitchFamily="50" charset="0"/>
              </a:rPr>
              <a:t>entrepreneur.e</a:t>
            </a:r>
            <a:r>
              <a:rPr lang="fr-FR" sz="2400" dirty="0">
                <a:solidFill>
                  <a:schemeClr val="accent4"/>
                </a:solidFill>
                <a:latin typeface="Nexa Bold" panose="02000000000000000000" pitchFamily="50" charset="0"/>
              </a:rPr>
              <a:t> !</a:t>
            </a:r>
          </a:p>
          <a:p>
            <a:endParaRPr lang="fr-FR" sz="2400" dirty="0">
              <a:latin typeface="Nexa Bold" panose="02000000000000000000" pitchFamily="50" charset="0"/>
            </a:endParaRPr>
          </a:p>
          <a:p>
            <a:r>
              <a:rPr lang="fr-FR" sz="2400" dirty="0">
                <a:latin typeface="Nexa Bold" panose="02000000000000000000" pitchFamily="50" charset="0"/>
              </a:rPr>
              <a:t>Vous allez recevoir le portrait d’une entrepreneure. En équipe, préparez un “pitch” pour présenter son parcours et son entreprise, comme si c’était vous. Vous avez deux minutes pour convaincre…</a:t>
            </a:r>
          </a:p>
          <a:p>
            <a:endParaRPr lang="fr-FR" sz="2400" dirty="0">
              <a:latin typeface="Nexa Bold" panose="02000000000000000000" pitchFamily="50" charset="0"/>
            </a:endParaRPr>
          </a:p>
          <a:p>
            <a:r>
              <a:rPr lang="fr-FR" sz="2400" dirty="0">
                <a:latin typeface="Nexa Bold" panose="02000000000000000000" pitchFamily="50" charset="0"/>
              </a:rPr>
              <a:t>Ensuite, votez pour celle que vous préférez!</a:t>
            </a:r>
          </a:p>
        </p:txBody>
      </p:sp>
      <p:pic>
        <p:nvPicPr>
          <p:cNvPr id="7" name="Image 6" descr="Une image contenant signe&#10;&#10;Description générée automatiquement">
            <a:extLst>
              <a:ext uri="{FF2B5EF4-FFF2-40B4-BE49-F238E27FC236}">
                <a16:creationId xmlns:a16="http://schemas.microsoft.com/office/drawing/2014/main" id="{035F1F92-594F-4C5B-86EF-C6CBB98807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0"/>
            <a:ext cx="1223070" cy="1100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103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armoire, habits, cuisine&#10;&#10;Description générée automatiquement">
            <a:extLst>
              <a:ext uri="{FF2B5EF4-FFF2-40B4-BE49-F238E27FC236}">
                <a16:creationId xmlns:a16="http://schemas.microsoft.com/office/drawing/2014/main" id="{38287305-C464-4CF7-8382-5D210A7926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9637" y="-9930"/>
            <a:ext cx="5482362" cy="687786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0566F574-0119-4E78-8716-6B3475BA6814}"/>
              </a:ext>
            </a:extLst>
          </p:cNvPr>
          <p:cNvSpPr/>
          <p:nvPr/>
        </p:nvSpPr>
        <p:spPr>
          <a:xfrm>
            <a:off x="-23503" y="0"/>
            <a:ext cx="673314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828312BD-E9E5-46CE-AC57-B1A9763AA750}"/>
              </a:ext>
            </a:extLst>
          </p:cNvPr>
          <p:cNvSpPr txBox="1">
            <a:spLocks/>
          </p:cNvSpPr>
          <p:nvPr/>
        </p:nvSpPr>
        <p:spPr>
          <a:xfrm>
            <a:off x="333631" y="1563449"/>
            <a:ext cx="6078125" cy="2808312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pc="300" dirty="0">
                <a:solidFill>
                  <a:schemeClr val="bg1"/>
                </a:solidFill>
                <a:latin typeface="Nexa Bold" panose="02000000000000000000" pitchFamily="50" charset="0"/>
              </a:rPr>
              <a:t>“C’est difficile de créer son entreprise dans un secteur dit masculin”</a:t>
            </a:r>
          </a:p>
        </p:txBody>
      </p:sp>
      <p:sp>
        <p:nvSpPr>
          <p:cNvPr id="17" name="Rectangle: Rounded Corners 20">
            <a:hlinkClick r:id="rId4"/>
            <a:extLst>
              <a:ext uri="{FF2B5EF4-FFF2-40B4-BE49-F238E27FC236}">
                <a16:creationId xmlns:a16="http://schemas.microsoft.com/office/drawing/2014/main" id="{3B1C60A1-F253-4ADC-B655-985D33142446}"/>
              </a:ext>
            </a:extLst>
          </p:cNvPr>
          <p:cNvSpPr/>
          <p:nvPr/>
        </p:nvSpPr>
        <p:spPr>
          <a:xfrm>
            <a:off x="301917" y="4949468"/>
            <a:ext cx="2429172" cy="3450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Nexa Bold" panose="020000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Un article sur </a:t>
            </a:r>
            <a:r>
              <a:rPr lang="en-US" dirty="0" err="1">
                <a:solidFill>
                  <a:schemeClr val="accent4"/>
                </a:solidFill>
                <a:latin typeface="Nexa Bold" panose="020000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elle</a:t>
            </a:r>
            <a:r>
              <a:rPr lang="en-US" dirty="0">
                <a:solidFill>
                  <a:schemeClr val="accent4"/>
                </a:solidFill>
                <a:latin typeface="Nexa Bold" panose="020000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…</a:t>
            </a:r>
            <a:endParaRPr lang="id-ID" dirty="0">
              <a:solidFill>
                <a:schemeClr val="accent4"/>
              </a:solidFill>
              <a:latin typeface="Nexa Bold" panose="020000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Image 6" descr="Une image contenant signe&#10;&#10;Description générée automatiquement">
            <a:extLst>
              <a:ext uri="{FF2B5EF4-FFF2-40B4-BE49-F238E27FC236}">
                <a16:creationId xmlns:a16="http://schemas.microsoft.com/office/drawing/2014/main" id="{26DE498D-39B0-4CFE-B2AC-C0C3223AE7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0"/>
            <a:ext cx="1223070" cy="1100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996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C129C9-9275-4236-BF16-CA30114C24D1}"/>
              </a:ext>
            </a:extLst>
          </p:cNvPr>
          <p:cNvSpPr/>
          <p:nvPr/>
        </p:nvSpPr>
        <p:spPr>
          <a:xfrm>
            <a:off x="39755" y="994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0D3D484-3BBC-420A-8D18-54D5282A61B8}"/>
              </a:ext>
            </a:extLst>
          </p:cNvPr>
          <p:cNvSpPr txBox="1"/>
          <p:nvPr/>
        </p:nvSpPr>
        <p:spPr>
          <a:xfrm>
            <a:off x="5441838" y="1233679"/>
            <a:ext cx="6680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Nexa Bold" panose="02000000000000000000" pitchFamily="50" charset="0"/>
                <a:cs typeface="Arial" panose="020B0604020202020204" pitchFamily="34" charset="0"/>
              </a:rPr>
              <a:t>un entrepreneur…</a:t>
            </a:r>
          </a:p>
        </p:txBody>
      </p:sp>
      <p:sp>
        <p:nvSpPr>
          <p:cNvPr id="13" name="Rectangle: Rounded Corners 20">
            <a:extLst>
              <a:ext uri="{FF2B5EF4-FFF2-40B4-BE49-F238E27FC236}">
                <a16:creationId xmlns:a16="http://schemas.microsoft.com/office/drawing/2014/main" id="{39C9F315-9C4C-4503-91C4-A738D3C19DF7}"/>
              </a:ext>
            </a:extLst>
          </p:cNvPr>
          <p:cNvSpPr/>
          <p:nvPr/>
        </p:nvSpPr>
        <p:spPr>
          <a:xfrm>
            <a:off x="5402083" y="149309"/>
            <a:ext cx="6052766" cy="105333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dirty="0">
              <a:solidFill>
                <a:schemeClr val="accent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B0100BB-D301-4809-8469-81C86C72F47F}"/>
              </a:ext>
            </a:extLst>
          </p:cNvPr>
          <p:cNvSpPr txBox="1"/>
          <p:nvPr/>
        </p:nvSpPr>
        <p:spPr>
          <a:xfrm>
            <a:off x="5764705" y="214311"/>
            <a:ext cx="5913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bg1"/>
                </a:solidFill>
                <a:latin typeface="Arial Black" panose="020B0A04020102020204" pitchFamily="34" charset="0"/>
              </a:rPr>
              <a:t>DESSINE-MOI</a:t>
            </a:r>
          </a:p>
        </p:txBody>
      </p:sp>
      <p:sp>
        <p:nvSpPr>
          <p:cNvPr id="15" name="Скругленный прямоугольник 29">
            <a:extLst>
              <a:ext uri="{FF2B5EF4-FFF2-40B4-BE49-F238E27FC236}">
                <a16:creationId xmlns:a16="http://schemas.microsoft.com/office/drawing/2014/main" id="{6F56FC23-C418-4B6F-AD7C-7C1AF4BDB5DC}"/>
              </a:ext>
            </a:extLst>
          </p:cNvPr>
          <p:cNvSpPr/>
          <p:nvPr/>
        </p:nvSpPr>
        <p:spPr>
          <a:xfrm>
            <a:off x="6317237" y="2707781"/>
            <a:ext cx="2677847" cy="964729"/>
          </a:xfrm>
          <a:prstGeom prst="roundRect">
            <a:avLst>
              <a:gd name="adj" fmla="val 13166"/>
            </a:avLst>
          </a:prstGeom>
          <a:solidFill>
            <a:srgbClr val="7FD0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Nexa Bold" panose="02000000000000000000" pitchFamily="50" charset="0"/>
                <a:ea typeface="Lato" panose="020F0502020204030203" pitchFamily="34" charset="0"/>
                <a:cs typeface="Arial" panose="020B0604020202020204" pitchFamily="34" charset="0"/>
              </a:rPr>
              <a:t>PRÉNOM</a:t>
            </a:r>
            <a:endParaRPr lang="ru-RU" sz="1868" b="1" dirty="0">
              <a:solidFill>
                <a:schemeClr val="bg1"/>
              </a:solidFill>
              <a:latin typeface="Arial Black" panose="020B0A040201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29">
            <a:extLst>
              <a:ext uri="{FF2B5EF4-FFF2-40B4-BE49-F238E27FC236}">
                <a16:creationId xmlns:a16="http://schemas.microsoft.com/office/drawing/2014/main" id="{FD9253FE-07F3-4B67-A4FC-AD52661A2EBA}"/>
              </a:ext>
            </a:extLst>
          </p:cNvPr>
          <p:cNvSpPr/>
          <p:nvPr/>
        </p:nvSpPr>
        <p:spPr>
          <a:xfrm>
            <a:off x="9175023" y="2707781"/>
            <a:ext cx="2677847" cy="964729"/>
          </a:xfrm>
          <a:prstGeom prst="roundRect">
            <a:avLst>
              <a:gd name="adj" fmla="val 13166"/>
            </a:avLst>
          </a:prstGeom>
          <a:solidFill>
            <a:srgbClr val="FF806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Nexa Bold" panose="020000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AGE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Скругленный прямоугольник 29">
            <a:extLst>
              <a:ext uri="{FF2B5EF4-FFF2-40B4-BE49-F238E27FC236}">
                <a16:creationId xmlns:a16="http://schemas.microsoft.com/office/drawing/2014/main" id="{4C195F58-41A8-4F2D-A327-97969C0F8F66}"/>
              </a:ext>
            </a:extLst>
          </p:cNvPr>
          <p:cNvSpPr/>
          <p:nvPr/>
        </p:nvSpPr>
        <p:spPr>
          <a:xfrm>
            <a:off x="6317236" y="3948516"/>
            <a:ext cx="2677847" cy="964729"/>
          </a:xfrm>
          <a:prstGeom prst="roundRect">
            <a:avLst>
              <a:gd name="adj" fmla="val 13166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Nexa Bold" panose="020000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MILIEU SOCIAL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Скругленный прямоугольник 29">
            <a:extLst>
              <a:ext uri="{FF2B5EF4-FFF2-40B4-BE49-F238E27FC236}">
                <a16:creationId xmlns:a16="http://schemas.microsoft.com/office/drawing/2014/main" id="{08012A69-435F-4143-BF5C-9302EA0B0EB9}"/>
              </a:ext>
            </a:extLst>
          </p:cNvPr>
          <p:cNvSpPr/>
          <p:nvPr/>
        </p:nvSpPr>
        <p:spPr>
          <a:xfrm>
            <a:off x="9175023" y="3948515"/>
            <a:ext cx="2677847" cy="964729"/>
          </a:xfrm>
          <a:prstGeom prst="roundRect">
            <a:avLst>
              <a:gd name="adj" fmla="val 13166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Nexa Bold" panose="020000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NIVEAU D’ÉTUDES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Скругленный прямоугольник 29">
            <a:extLst>
              <a:ext uri="{FF2B5EF4-FFF2-40B4-BE49-F238E27FC236}">
                <a16:creationId xmlns:a16="http://schemas.microsoft.com/office/drawing/2014/main" id="{53E012B1-2D50-4FC8-BD53-F99481764152}"/>
              </a:ext>
            </a:extLst>
          </p:cNvPr>
          <p:cNvSpPr/>
          <p:nvPr/>
        </p:nvSpPr>
        <p:spPr>
          <a:xfrm>
            <a:off x="6317236" y="5188609"/>
            <a:ext cx="2677847" cy="964729"/>
          </a:xfrm>
          <a:prstGeom prst="roundRect">
            <a:avLst>
              <a:gd name="adj" fmla="val 13166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00" dirty="0">
                <a:solidFill>
                  <a:schemeClr val="bg1"/>
                </a:solidFill>
                <a:latin typeface="Nexa Bold" panose="020000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SECTEUR D’ACTIVITÉ DE L’ENTREPRISE</a:t>
            </a:r>
            <a:endParaRPr lang="ru-RU" sz="2100" dirty="0">
              <a:solidFill>
                <a:schemeClr val="bg1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Скругленный прямоугольник 29">
            <a:extLst>
              <a:ext uri="{FF2B5EF4-FFF2-40B4-BE49-F238E27FC236}">
                <a16:creationId xmlns:a16="http://schemas.microsoft.com/office/drawing/2014/main" id="{4AE0E678-96A1-4200-8F49-007C6AB38358}"/>
              </a:ext>
            </a:extLst>
          </p:cNvPr>
          <p:cNvSpPr/>
          <p:nvPr/>
        </p:nvSpPr>
        <p:spPr>
          <a:xfrm>
            <a:off x="9217806" y="5192937"/>
            <a:ext cx="2677847" cy="964729"/>
          </a:xfrm>
          <a:prstGeom prst="roundRect">
            <a:avLst>
              <a:gd name="adj" fmla="val 13166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Nexa Bold" panose="020000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Autres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3" name="Tijdelijke aanduiding voor afbeelding 5">
            <a:extLst>
              <a:ext uri="{FF2B5EF4-FFF2-40B4-BE49-F238E27FC236}">
                <a16:creationId xmlns:a16="http://schemas.microsoft.com/office/drawing/2014/main" id="{4B4A73E5-B64C-4C9C-83FE-50AE4E0A3C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47"/>
          <a:stretch/>
        </p:blipFill>
        <p:spPr>
          <a:xfrm>
            <a:off x="32481" y="5095"/>
            <a:ext cx="5732224" cy="6867689"/>
          </a:xfrm>
          <a:custGeom>
            <a:avLst/>
            <a:gdLst>
              <a:gd name="connsiteX0" fmla="*/ 0 w 5402083"/>
              <a:gd name="connsiteY0" fmla="*/ 0 h 6858000"/>
              <a:gd name="connsiteX1" fmla="*/ 5401085 w 5402083"/>
              <a:gd name="connsiteY1" fmla="*/ 0 h 6858000"/>
              <a:gd name="connsiteX2" fmla="*/ 5355776 w 5402083"/>
              <a:gd name="connsiteY2" fmla="*/ 42971 h 6858000"/>
              <a:gd name="connsiteX3" fmla="*/ 3946012 w 5402083"/>
              <a:gd name="connsiteY3" fmla="*/ 3428527 h 6858000"/>
              <a:gd name="connsiteX4" fmla="*/ 5355776 w 5402083"/>
              <a:gd name="connsiteY4" fmla="*/ 6814084 h 6858000"/>
              <a:gd name="connsiteX5" fmla="*/ 5402083 w 5402083"/>
              <a:gd name="connsiteY5" fmla="*/ 6858000 h 6858000"/>
              <a:gd name="connsiteX6" fmla="*/ 0 w 540208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2083" h="6858000">
                <a:moveTo>
                  <a:pt x="0" y="0"/>
                </a:moveTo>
                <a:lnTo>
                  <a:pt x="5401085" y="0"/>
                </a:lnTo>
                <a:lnTo>
                  <a:pt x="5355776" y="42971"/>
                </a:lnTo>
                <a:cubicBezTo>
                  <a:pt x="4484752" y="909410"/>
                  <a:pt x="3946012" y="2106385"/>
                  <a:pt x="3946012" y="3428527"/>
                </a:cubicBezTo>
                <a:cubicBezTo>
                  <a:pt x="3946012" y="4750669"/>
                  <a:pt x="4484752" y="5947644"/>
                  <a:pt x="5355776" y="6814084"/>
                </a:cubicBezTo>
                <a:lnTo>
                  <a:pt x="540208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1" name="Image 20" descr="Une image contenant signe&#10;&#10;Description générée automatiquement">
            <a:extLst>
              <a:ext uri="{FF2B5EF4-FFF2-40B4-BE49-F238E27FC236}">
                <a16:creationId xmlns:a16="http://schemas.microsoft.com/office/drawing/2014/main" id="{3947C754-B8E5-440D-8B39-9F20A999DD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0"/>
            <a:ext cx="1223070" cy="1100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0566F574-0119-4E78-8716-6B3475BA6814}"/>
              </a:ext>
            </a:extLst>
          </p:cNvPr>
          <p:cNvSpPr/>
          <p:nvPr/>
        </p:nvSpPr>
        <p:spPr>
          <a:xfrm>
            <a:off x="1237380" y="0"/>
            <a:ext cx="1095462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828312BD-E9E5-46CE-AC57-B1A9763AA750}"/>
              </a:ext>
            </a:extLst>
          </p:cNvPr>
          <p:cNvSpPr txBox="1">
            <a:spLocks/>
          </p:cNvSpPr>
          <p:nvPr/>
        </p:nvSpPr>
        <p:spPr>
          <a:xfrm>
            <a:off x="5801851" y="1563449"/>
            <a:ext cx="6078125" cy="28083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pc="300" dirty="0">
                <a:solidFill>
                  <a:schemeClr val="bg1"/>
                </a:solidFill>
                <a:latin typeface="Nexa Bold" panose="02000000000000000000" pitchFamily="50" charset="0"/>
              </a:rPr>
              <a:t>“Et si je crée mon entreprise et qu’elle coule ?”</a:t>
            </a:r>
          </a:p>
        </p:txBody>
      </p:sp>
      <p:sp>
        <p:nvSpPr>
          <p:cNvPr id="8" name="Bouton d'action : Suivant ou Précédent 6">
            <a:hlinkClick r:id="rId3" highlightClick="1"/>
            <a:extLst>
              <a:ext uri="{FF2B5EF4-FFF2-40B4-BE49-F238E27FC236}">
                <a16:creationId xmlns:a16="http://schemas.microsoft.com/office/drawing/2014/main" id="{5436DAFE-D937-4CEE-82EA-60F746416950}"/>
              </a:ext>
            </a:extLst>
          </p:cNvPr>
          <p:cNvSpPr/>
          <p:nvPr/>
        </p:nvSpPr>
        <p:spPr>
          <a:xfrm>
            <a:off x="7601959" y="4262698"/>
            <a:ext cx="1224136" cy="115212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Tijdelijke aanduiding voor afbeelding 6">
            <a:extLst>
              <a:ext uri="{FF2B5EF4-FFF2-40B4-BE49-F238E27FC236}">
                <a16:creationId xmlns:a16="http://schemas.microsoft.com/office/drawing/2014/main" id="{37119BAA-6D0D-4F3F-8B7D-DE519033BC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930"/>
            <a:ext cx="4572000" cy="6858001"/>
          </a:xfrm>
          <a:custGeom>
            <a:avLst/>
            <a:gdLst>
              <a:gd name="connsiteX0" fmla="*/ 0 w 7583700"/>
              <a:gd name="connsiteY0" fmla="*/ 0 h 6858001"/>
              <a:gd name="connsiteX1" fmla="*/ 2537926 w 7583700"/>
              <a:gd name="connsiteY1" fmla="*/ 0 h 6858001"/>
              <a:gd name="connsiteX2" fmla="*/ 2847001 w 7583700"/>
              <a:gd name="connsiteY2" fmla="*/ 138995 h 6858001"/>
              <a:gd name="connsiteX3" fmla="*/ 7582790 w 7583700"/>
              <a:gd name="connsiteY3" fmla="*/ 6846094 h 6858001"/>
              <a:gd name="connsiteX4" fmla="*/ 7583700 w 7583700"/>
              <a:gd name="connsiteY4" fmla="*/ 6858001 h 6858001"/>
              <a:gd name="connsiteX5" fmla="*/ 0 w 7583700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3700" h="6858001">
                <a:moveTo>
                  <a:pt x="0" y="0"/>
                </a:moveTo>
                <a:lnTo>
                  <a:pt x="2537926" y="0"/>
                </a:lnTo>
                <a:lnTo>
                  <a:pt x="2847001" y="138995"/>
                </a:lnTo>
                <a:cubicBezTo>
                  <a:pt x="5428994" y="1376579"/>
                  <a:pt x="7280340" y="3883594"/>
                  <a:pt x="7582790" y="6846094"/>
                </a:cubicBezTo>
                <a:lnTo>
                  <a:pt x="7583700" y="6858001"/>
                </a:lnTo>
                <a:lnTo>
                  <a:pt x="0" y="6858001"/>
                </a:lnTo>
                <a:close/>
              </a:path>
            </a:pathLst>
          </a:custGeom>
        </p:spPr>
      </p:pic>
      <p:pic>
        <p:nvPicPr>
          <p:cNvPr id="7" name="Image 6" descr="Une image contenant signe&#10;&#10;Description générée automatiquement">
            <a:extLst>
              <a:ext uri="{FF2B5EF4-FFF2-40B4-BE49-F238E27FC236}">
                <a16:creationId xmlns:a16="http://schemas.microsoft.com/office/drawing/2014/main" id="{C46E2356-9BBC-450C-8876-97B40015F5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0"/>
            <a:ext cx="1223070" cy="1100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75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828312BD-E9E5-46CE-AC57-B1A9763AA750}"/>
              </a:ext>
            </a:extLst>
          </p:cNvPr>
          <p:cNvSpPr txBox="1">
            <a:spLocks/>
          </p:cNvSpPr>
          <p:nvPr/>
        </p:nvSpPr>
        <p:spPr>
          <a:xfrm>
            <a:off x="854402" y="1624005"/>
            <a:ext cx="6078125" cy="28083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pc="300" dirty="0">
                <a:solidFill>
                  <a:schemeClr val="accent4"/>
                </a:solidFill>
                <a:latin typeface="Nexa Bold" panose="02000000000000000000" pitchFamily="50" charset="0"/>
              </a:rPr>
              <a:t>“Il faut de l’argent pour créer </a:t>
            </a:r>
            <a:r>
              <a:rPr lang="fr-FR" spc="300">
                <a:solidFill>
                  <a:schemeClr val="accent4"/>
                </a:solidFill>
                <a:latin typeface="Nexa Bold" panose="02000000000000000000" pitchFamily="50" charset="0"/>
              </a:rPr>
              <a:t>son entreprise”</a:t>
            </a:r>
            <a:endParaRPr lang="fr-FR" spc="300" dirty="0">
              <a:solidFill>
                <a:schemeClr val="accent4"/>
              </a:solidFill>
              <a:latin typeface="Nexa Bold" panose="02000000000000000000" pitchFamily="50" charset="0"/>
            </a:endParaRPr>
          </a:p>
        </p:txBody>
      </p:sp>
      <p:sp>
        <p:nvSpPr>
          <p:cNvPr id="8" name="Bouton d'action : Suivant ou Précédent 6">
            <a:hlinkClick r:id="rId3" highlightClick="1"/>
            <a:extLst>
              <a:ext uri="{FF2B5EF4-FFF2-40B4-BE49-F238E27FC236}">
                <a16:creationId xmlns:a16="http://schemas.microsoft.com/office/drawing/2014/main" id="{5436DAFE-D937-4CEE-82EA-60F746416950}"/>
              </a:ext>
            </a:extLst>
          </p:cNvPr>
          <p:cNvSpPr/>
          <p:nvPr/>
        </p:nvSpPr>
        <p:spPr>
          <a:xfrm>
            <a:off x="2509175" y="4238476"/>
            <a:ext cx="1224136" cy="115212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signe&#10;&#10;Description générée automatiquement">
            <a:extLst>
              <a:ext uri="{FF2B5EF4-FFF2-40B4-BE49-F238E27FC236}">
                <a16:creationId xmlns:a16="http://schemas.microsoft.com/office/drawing/2014/main" id="{F2A567EF-C5A4-4977-911E-C436DC033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0"/>
            <a:ext cx="1223070" cy="1100332"/>
          </a:xfrm>
          <a:prstGeom prst="rect">
            <a:avLst/>
          </a:prstGeom>
        </p:spPr>
      </p:pic>
      <p:pic>
        <p:nvPicPr>
          <p:cNvPr id="10" name="Picture 2" descr="RÃ©sultat de recherche d'images pour &quot;loubna ksibi&quot;">
            <a:extLst>
              <a:ext uri="{FF2B5EF4-FFF2-40B4-BE49-F238E27FC236}">
                <a16:creationId xmlns:a16="http://schemas.microsoft.com/office/drawing/2014/main" id="{8AFA4A48-F86B-421F-BD65-7BAD93519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24056" y="1588"/>
            <a:ext cx="4067944" cy="6856412"/>
          </a:xfrm>
          <a:custGeom>
            <a:avLst/>
            <a:gdLst>
              <a:gd name="connsiteX0" fmla="*/ 0 w 6470464"/>
              <a:gd name="connsiteY0" fmla="*/ 0 h 6856412"/>
              <a:gd name="connsiteX1" fmla="*/ 6470464 w 6470464"/>
              <a:gd name="connsiteY1" fmla="*/ 0 h 6856412"/>
              <a:gd name="connsiteX2" fmla="*/ 6470464 w 6470464"/>
              <a:gd name="connsiteY2" fmla="*/ 6856412 h 6856412"/>
              <a:gd name="connsiteX3" fmla="*/ 753 w 6470464"/>
              <a:gd name="connsiteY3" fmla="*/ 6856412 h 6856412"/>
              <a:gd name="connsiteX4" fmla="*/ 83736 w 6470464"/>
              <a:gd name="connsiteY4" fmla="*/ 6682434 h 6856412"/>
              <a:gd name="connsiteX5" fmla="*/ 777103 w 6470464"/>
              <a:gd name="connsiteY5" fmla="*/ 3428997 h 6856412"/>
              <a:gd name="connsiteX6" fmla="*/ 83736 w 6470464"/>
              <a:gd name="connsiteY6" fmla="*/ 175558 h 685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619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828312BD-E9E5-46CE-AC57-B1A9763AA750}"/>
              </a:ext>
            </a:extLst>
          </p:cNvPr>
          <p:cNvSpPr txBox="1">
            <a:spLocks/>
          </p:cNvSpPr>
          <p:nvPr/>
        </p:nvSpPr>
        <p:spPr>
          <a:xfrm>
            <a:off x="5299234" y="1448330"/>
            <a:ext cx="6078125" cy="28083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pc="300" dirty="0">
                <a:solidFill>
                  <a:srgbClr val="2D6EA4"/>
                </a:solidFill>
                <a:latin typeface="Nexa Bold" panose="02000000000000000000" pitchFamily="50" charset="0"/>
              </a:rPr>
              <a:t>“Les nouvelles technologies, c’est pour les hommes”</a:t>
            </a:r>
          </a:p>
        </p:txBody>
      </p:sp>
      <p:sp>
        <p:nvSpPr>
          <p:cNvPr id="10" name="Bouton d'action : Suivant ou Précédent 6">
            <a:hlinkClick r:id="rId3" highlightClick="1"/>
            <a:extLst>
              <a:ext uri="{FF2B5EF4-FFF2-40B4-BE49-F238E27FC236}">
                <a16:creationId xmlns:a16="http://schemas.microsoft.com/office/drawing/2014/main" id="{56F0DD30-7FC4-4642-88E4-6A776E51E23D}"/>
              </a:ext>
            </a:extLst>
          </p:cNvPr>
          <p:cNvSpPr/>
          <p:nvPr/>
        </p:nvSpPr>
        <p:spPr>
          <a:xfrm>
            <a:off x="7276467" y="4087085"/>
            <a:ext cx="1224136" cy="115212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Le Twitter de CÃ©line Lazorthes, la patronne de Leetchi">
            <a:extLst>
              <a:ext uri="{FF2B5EF4-FFF2-40B4-BE49-F238E27FC236}">
                <a16:creationId xmlns:a16="http://schemas.microsoft.com/office/drawing/2014/main" id="{8C5FFAA1-CBBD-46BC-9F11-AB8677A32F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849" b="-12999"/>
          <a:stretch/>
        </p:blipFill>
        <p:spPr bwMode="auto">
          <a:xfrm>
            <a:off x="0" y="-675456"/>
            <a:ext cx="4427982" cy="8424936"/>
          </a:xfrm>
          <a:prstGeom prst="flowChartDelay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Une image contenant signe&#10;&#10;Description générée automatiquement">
            <a:extLst>
              <a:ext uri="{FF2B5EF4-FFF2-40B4-BE49-F238E27FC236}">
                <a16:creationId xmlns:a16="http://schemas.microsoft.com/office/drawing/2014/main" id="{A5757F6F-B516-4877-B52E-13FD7429B2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0"/>
            <a:ext cx="1223070" cy="1100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907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0566F574-0119-4E78-8716-6B3475BA6814}"/>
              </a:ext>
            </a:extLst>
          </p:cNvPr>
          <p:cNvSpPr/>
          <p:nvPr/>
        </p:nvSpPr>
        <p:spPr>
          <a:xfrm>
            <a:off x="-23503" y="-1679"/>
            <a:ext cx="734106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828312BD-E9E5-46CE-AC57-B1A9763AA750}"/>
              </a:ext>
            </a:extLst>
          </p:cNvPr>
          <p:cNvSpPr txBox="1">
            <a:spLocks/>
          </p:cNvSpPr>
          <p:nvPr/>
        </p:nvSpPr>
        <p:spPr>
          <a:xfrm>
            <a:off x="527415" y="1563449"/>
            <a:ext cx="6315450" cy="28083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pc="300" dirty="0">
                <a:solidFill>
                  <a:schemeClr val="bg1"/>
                </a:solidFill>
                <a:latin typeface="Nexa Bold" panose="02000000000000000000" pitchFamily="50" charset="0"/>
              </a:rPr>
              <a:t>“Personne ne me prendra au sérieux : je suis jeune et je suis une femme”</a:t>
            </a:r>
          </a:p>
        </p:txBody>
      </p:sp>
      <p:sp>
        <p:nvSpPr>
          <p:cNvPr id="7" name="Bouton d'action : Suivant ou Précédent 6">
            <a:hlinkClick r:id="rId3" highlightClick="1"/>
            <a:extLst>
              <a:ext uri="{FF2B5EF4-FFF2-40B4-BE49-F238E27FC236}">
                <a16:creationId xmlns:a16="http://schemas.microsoft.com/office/drawing/2014/main" id="{3888D2C4-A5D3-44A2-8A4E-867644C1B835}"/>
              </a:ext>
            </a:extLst>
          </p:cNvPr>
          <p:cNvSpPr/>
          <p:nvPr/>
        </p:nvSpPr>
        <p:spPr>
          <a:xfrm>
            <a:off x="2970915" y="4711826"/>
            <a:ext cx="1224136" cy="115212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signe&#10;&#10;Description générée automatiquement">
            <a:extLst>
              <a:ext uri="{FF2B5EF4-FFF2-40B4-BE49-F238E27FC236}">
                <a16:creationId xmlns:a16="http://schemas.microsoft.com/office/drawing/2014/main" id="{8BA766B4-655D-4765-9F81-59B0760153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0"/>
            <a:ext cx="1223070" cy="1100332"/>
          </a:xfrm>
          <a:prstGeom prst="rect">
            <a:avLst/>
          </a:prstGeom>
        </p:spPr>
      </p:pic>
      <p:pic>
        <p:nvPicPr>
          <p:cNvPr id="4" name="Image 3" descr="Une image contenant femme, personne, habits, intérieur&#10;&#10;Description générée automatiquement">
            <a:extLst>
              <a:ext uri="{FF2B5EF4-FFF2-40B4-BE49-F238E27FC236}">
                <a16:creationId xmlns:a16="http://schemas.microsoft.com/office/drawing/2014/main" id="{6666861D-24F8-4B5A-8164-74553C4425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7557" y="-1"/>
            <a:ext cx="4874443" cy="68645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236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6">
            <a:extLst>
              <a:ext uri="{FF2B5EF4-FFF2-40B4-BE49-F238E27FC236}">
                <a16:creationId xmlns:a16="http://schemas.microsoft.com/office/drawing/2014/main" id="{0BBB8F7B-226E-4526-86E1-24F45137A2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39200" cy="6892800"/>
          </a:xfrm>
          <a:custGeom>
            <a:avLst/>
            <a:gdLst>
              <a:gd name="connsiteX0" fmla="*/ 0 w 7583700"/>
              <a:gd name="connsiteY0" fmla="*/ 0 h 6858001"/>
              <a:gd name="connsiteX1" fmla="*/ 2537926 w 7583700"/>
              <a:gd name="connsiteY1" fmla="*/ 0 h 6858001"/>
              <a:gd name="connsiteX2" fmla="*/ 2847001 w 7583700"/>
              <a:gd name="connsiteY2" fmla="*/ 138995 h 6858001"/>
              <a:gd name="connsiteX3" fmla="*/ 7582790 w 7583700"/>
              <a:gd name="connsiteY3" fmla="*/ 6846094 h 6858001"/>
              <a:gd name="connsiteX4" fmla="*/ 7583700 w 7583700"/>
              <a:gd name="connsiteY4" fmla="*/ 6858001 h 6858001"/>
              <a:gd name="connsiteX5" fmla="*/ 0 w 7583700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3700" h="6858001">
                <a:moveTo>
                  <a:pt x="0" y="0"/>
                </a:moveTo>
                <a:lnTo>
                  <a:pt x="2537926" y="0"/>
                </a:lnTo>
                <a:lnTo>
                  <a:pt x="2847001" y="138995"/>
                </a:lnTo>
                <a:cubicBezTo>
                  <a:pt x="5428994" y="1376579"/>
                  <a:pt x="7280340" y="3883594"/>
                  <a:pt x="7582790" y="6846094"/>
                </a:cubicBezTo>
                <a:lnTo>
                  <a:pt x="7583700" y="6858001"/>
                </a:lnTo>
                <a:lnTo>
                  <a:pt x="0" y="6858001"/>
                </a:lnTo>
                <a:close/>
              </a:path>
            </a:pathLst>
          </a:cu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B1CBE95-EBC5-463C-AAC9-98E1350CE7FB}"/>
              </a:ext>
            </a:extLst>
          </p:cNvPr>
          <p:cNvSpPr txBox="1"/>
          <p:nvPr/>
        </p:nvSpPr>
        <p:spPr>
          <a:xfrm>
            <a:off x="5528790" y="327003"/>
            <a:ext cx="71597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4"/>
                </a:solidFill>
                <a:latin typeface="Nexa Bold" panose="020000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Comment </a:t>
            </a:r>
            <a:r>
              <a:rPr lang="en-US" sz="5000" b="1" dirty="0" err="1">
                <a:solidFill>
                  <a:schemeClr val="accent4"/>
                </a:solidFill>
                <a:latin typeface="Nexa Bold" panose="020000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voyez</a:t>
            </a:r>
            <a:r>
              <a:rPr lang="en-US" sz="5000" b="1" dirty="0">
                <a:solidFill>
                  <a:schemeClr val="accent4"/>
                </a:solidFill>
                <a:latin typeface="Nexa Bold" panose="020000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-vous         </a:t>
            </a:r>
          </a:p>
          <a:p>
            <a:r>
              <a:rPr lang="en-US" sz="5000" b="1" dirty="0">
                <a:solidFill>
                  <a:schemeClr val="accent4"/>
                </a:solidFill>
                <a:latin typeface="Nexa Bold" panose="020000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            </a:t>
            </a:r>
            <a:r>
              <a:rPr lang="en-US" sz="5000" b="1" dirty="0" err="1">
                <a:solidFill>
                  <a:schemeClr val="accent4"/>
                </a:solidFill>
                <a:latin typeface="Nexa Bold" panose="020000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l’entrepreneur</a:t>
            </a:r>
            <a:endParaRPr lang="en-US" sz="5000" b="1" dirty="0">
              <a:solidFill>
                <a:schemeClr val="accent4"/>
              </a:solidFill>
              <a:latin typeface="Nexa Bold" panose="020000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en-US" sz="5000" b="1" dirty="0">
                <a:solidFill>
                  <a:schemeClr val="accent4"/>
                </a:solidFill>
                <a:latin typeface="Nexa Bold" panose="020000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                  </a:t>
            </a:r>
            <a:r>
              <a:rPr lang="en-US" sz="5000" b="1" dirty="0" err="1">
                <a:solidFill>
                  <a:schemeClr val="accent4"/>
                </a:solidFill>
                <a:latin typeface="Nexa Bold" panose="020000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dorénavant</a:t>
            </a:r>
            <a:r>
              <a:rPr lang="en-US" sz="5000" b="1" dirty="0">
                <a:solidFill>
                  <a:schemeClr val="accent4"/>
                </a:solidFill>
                <a:latin typeface="Nexa Bold" panose="020000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 ?</a:t>
            </a:r>
          </a:p>
        </p:txBody>
      </p:sp>
      <p:pic>
        <p:nvPicPr>
          <p:cNvPr id="5" name="Image 4" descr="Une image contenant signe&#10;&#10;Description générée automatiquement">
            <a:extLst>
              <a:ext uri="{FF2B5EF4-FFF2-40B4-BE49-F238E27FC236}">
                <a16:creationId xmlns:a16="http://schemas.microsoft.com/office/drawing/2014/main" id="{343B01AC-79F5-4E69-A68A-6931A2FA62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0"/>
            <a:ext cx="1223070" cy="1100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843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5C7EB57-8807-45DD-9380-8E51B7985AEB}"/>
              </a:ext>
            </a:extLst>
          </p:cNvPr>
          <p:cNvSpPr/>
          <p:nvPr/>
        </p:nvSpPr>
        <p:spPr>
          <a:xfrm>
            <a:off x="6739" y="2434363"/>
            <a:ext cx="12173149" cy="4423637"/>
          </a:xfrm>
          <a:prstGeom prst="rect">
            <a:avLst/>
          </a:prstGeom>
          <a:solidFill>
            <a:srgbClr val="2E6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7BE965B-924F-4F17-BE08-3BE06C7590FB}"/>
              </a:ext>
            </a:extLst>
          </p:cNvPr>
          <p:cNvSpPr/>
          <p:nvPr/>
        </p:nvSpPr>
        <p:spPr>
          <a:xfrm>
            <a:off x="4715592" y="-1"/>
            <a:ext cx="2750338" cy="1535481"/>
          </a:xfrm>
          <a:custGeom>
            <a:avLst/>
            <a:gdLst>
              <a:gd name="connsiteX0" fmla="*/ 10108 w 2750338"/>
              <a:gd name="connsiteY0" fmla="*/ 0 h 1535481"/>
              <a:gd name="connsiteX1" fmla="*/ 2740230 w 2750338"/>
              <a:gd name="connsiteY1" fmla="*/ 0 h 1535481"/>
              <a:gd name="connsiteX2" fmla="*/ 2743238 w 2750338"/>
              <a:gd name="connsiteY2" fmla="*/ 19709 h 1535481"/>
              <a:gd name="connsiteX3" fmla="*/ 2750338 w 2750338"/>
              <a:gd name="connsiteY3" fmla="*/ 160312 h 1535481"/>
              <a:gd name="connsiteX4" fmla="*/ 1375169 w 2750338"/>
              <a:gd name="connsiteY4" fmla="*/ 1535481 h 1535481"/>
              <a:gd name="connsiteX5" fmla="*/ 0 w 2750338"/>
              <a:gd name="connsiteY5" fmla="*/ 160312 h 1535481"/>
              <a:gd name="connsiteX6" fmla="*/ 7100 w 2750338"/>
              <a:gd name="connsiteY6" fmla="*/ 19709 h 153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0338" h="1535481">
                <a:moveTo>
                  <a:pt x="10108" y="0"/>
                </a:moveTo>
                <a:lnTo>
                  <a:pt x="2740230" y="0"/>
                </a:lnTo>
                <a:lnTo>
                  <a:pt x="2743238" y="19709"/>
                </a:lnTo>
                <a:cubicBezTo>
                  <a:pt x="2747933" y="65938"/>
                  <a:pt x="2750338" y="112844"/>
                  <a:pt x="2750338" y="160312"/>
                </a:cubicBezTo>
                <a:cubicBezTo>
                  <a:pt x="2750338" y="919797"/>
                  <a:pt x="2134654" y="1535481"/>
                  <a:pt x="1375169" y="1535481"/>
                </a:cubicBezTo>
                <a:cubicBezTo>
                  <a:pt x="615684" y="1535481"/>
                  <a:pt x="0" y="919797"/>
                  <a:pt x="0" y="160312"/>
                </a:cubicBezTo>
                <a:cubicBezTo>
                  <a:pt x="0" y="112844"/>
                  <a:pt x="2405" y="65938"/>
                  <a:pt x="7100" y="197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A1C067-83A9-4340-B53B-E96586DE13A5}"/>
              </a:ext>
            </a:extLst>
          </p:cNvPr>
          <p:cNvSpPr txBox="1"/>
          <p:nvPr/>
        </p:nvSpPr>
        <p:spPr>
          <a:xfrm>
            <a:off x="3786993" y="727618"/>
            <a:ext cx="46075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4"/>
                </a:solidFill>
                <a:latin typeface="Arial Black" panose="020B0A04020102020204" pitchFamily="34" charset="0"/>
                <a:ea typeface="Nexa Bold" charset="0"/>
                <a:cs typeface="Nexa Bold" charset="0"/>
              </a:rPr>
              <a:t>MERCI</a:t>
            </a:r>
          </a:p>
        </p:txBody>
      </p:sp>
      <p:sp>
        <p:nvSpPr>
          <p:cNvPr id="24" name="Vrije vorm 27">
            <a:extLst>
              <a:ext uri="{FF2B5EF4-FFF2-40B4-BE49-F238E27FC236}">
                <a16:creationId xmlns:a16="http://schemas.microsoft.com/office/drawing/2014/main" id="{A753452A-1257-48B1-A863-0AF1C7A8F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505699" y="3124730"/>
            <a:ext cx="4686301" cy="3733270"/>
          </a:xfrm>
          <a:custGeom>
            <a:avLst/>
            <a:gdLst>
              <a:gd name="connsiteX0" fmla="*/ 683 w 2374769"/>
              <a:gd name="connsiteY0" fmla="*/ 0 h 2362237"/>
              <a:gd name="connsiteX1" fmla="*/ 242807 w 2374769"/>
              <a:gd name="connsiteY1" fmla="*/ 12161 h 2362237"/>
              <a:gd name="connsiteX2" fmla="*/ 2374769 w 2374769"/>
              <a:gd name="connsiteY2" fmla="*/ 2362237 h 2362237"/>
              <a:gd name="connsiteX3" fmla="*/ 1543208 w 2374769"/>
              <a:gd name="connsiteY3" fmla="*/ 2362237 h 2362237"/>
              <a:gd name="connsiteX4" fmla="*/ 0 w 2374769"/>
              <a:gd name="connsiteY4" fmla="*/ 827150 h 2362237"/>
              <a:gd name="connsiteX5" fmla="*/ 0 w 2374769"/>
              <a:gd name="connsiteY5" fmla="*/ 34 h 236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4769" h="2362237">
                <a:moveTo>
                  <a:pt x="683" y="0"/>
                </a:moveTo>
                <a:lnTo>
                  <a:pt x="242807" y="12161"/>
                </a:lnTo>
                <a:cubicBezTo>
                  <a:pt x="1440298" y="133133"/>
                  <a:pt x="2374769" y="1139131"/>
                  <a:pt x="2374769" y="2362237"/>
                </a:cubicBezTo>
                <a:lnTo>
                  <a:pt x="1543208" y="2362237"/>
                </a:lnTo>
                <a:cubicBezTo>
                  <a:pt x="1543208" y="1514432"/>
                  <a:pt x="852291" y="827150"/>
                  <a:pt x="0" y="827150"/>
                </a:cubicBezTo>
                <a:lnTo>
                  <a:pt x="0" y="34"/>
                </a:lnTo>
                <a:close/>
              </a:path>
            </a:pathLst>
          </a:cu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27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ADBE41-7796-4F3F-9EEA-209E9D276F9B}"/>
              </a:ext>
            </a:extLst>
          </p:cNvPr>
          <p:cNvSpPr/>
          <p:nvPr/>
        </p:nvSpPr>
        <p:spPr>
          <a:xfrm>
            <a:off x="3057425" y="3714092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Clausly" panose="02000600000000000000" pitchFamily="2" charset="0"/>
              </a:rPr>
              <a:t>d’avoir participé à cet atelier !</a:t>
            </a:r>
          </a:p>
          <a:p>
            <a:pPr algn="ctr"/>
            <a:endParaRPr lang="fr-FR" sz="3200" dirty="0">
              <a:solidFill>
                <a:schemeClr val="bg1"/>
              </a:solidFill>
              <a:latin typeface="Clausly" panose="02000600000000000000" pitchFamily="2" charset="0"/>
            </a:endParaRPr>
          </a:p>
          <a:p>
            <a:pPr algn="ctr"/>
            <a:r>
              <a:rPr lang="fr-FR" sz="3200" dirty="0">
                <a:solidFill>
                  <a:schemeClr val="bg1"/>
                </a:solidFill>
                <a:latin typeface="Clausly" panose="02000600000000000000" pitchFamily="2" charset="0"/>
              </a:rPr>
              <a:t>Et n’oubliez pas que vous pouvez faire tout ce que vous décidez !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CD144E22-0684-42C8-9E1D-66269A391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>
          <a:xfrm rot="5400000">
            <a:off x="5586273" y="1915537"/>
            <a:ext cx="1008975" cy="2017951"/>
          </a:xfrm>
          <a:prstGeom prst="rect">
            <a:avLst/>
          </a:prstGeom>
        </p:spPr>
      </p:pic>
      <p:sp>
        <p:nvSpPr>
          <p:cNvPr id="28" name="Freeform: Shape 32">
            <a:extLst>
              <a:ext uri="{FF2B5EF4-FFF2-40B4-BE49-F238E27FC236}">
                <a16:creationId xmlns:a16="http://schemas.microsoft.com/office/drawing/2014/main" id="{0FC995F5-C66B-42BC-B92F-8CCF32FFF733}"/>
              </a:ext>
            </a:extLst>
          </p:cNvPr>
          <p:cNvSpPr/>
          <p:nvPr/>
        </p:nvSpPr>
        <p:spPr>
          <a:xfrm rot="10800000">
            <a:off x="6739" y="5336857"/>
            <a:ext cx="2750338" cy="1535481"/>
          </a:xfrm>
          <a:custGeom>
            <a:avLst/>
            <a:gdLst>
              <a:gd name="connsiteX0" fmla="*/ 10108 w 2750338"/>
              <a:gd name="connsiteY0" fmla="*/ 0 h 1535481"/>
              <a:gd name="connsiteX1" fmla="*/ 2740230 w 2750338"/>
              <a:gd name="connsiteY1" fmla="*/ 0 h 1535481"/>
              <a:gd name="connsiteX2" fmla="*/ 2743238 w 2750338"/>
              <a:gd name="connsiteY2" fmla="*/ 19709 h 1535481"/>
              <a:gd name="connsiteX3" fmla="*/ 2750338 w 2750338"/>
              <a:gd name="connsiteY3" fmla="*/ 160312 h 1535481"/>
              <a:gd name="connsiteX4" fmla="*/ 1375169 w 2750338"/>
              <a:gd name="connsiteY4" fmla="*/ 1535481 h 1535481"/>
              <a:gd name="connsiteX5" fmla="*/ 0 w 2750338"/>
              <a:gd name="connsiteY5" fmla="*/ 160312 h 1535481"/>
              <a:gd name="connsiteX6" fmla="*/ 7100 w 2750338"/>
              <a:gd name="connsiteY6" fmla="*/ 19709 h 153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0338" h="1535481">
                <a:moveTo>
                  <a:pt x="10108" y="0"/>
                </a:moveTo>
                <a:lnTo>
                  <a:pt x="2740230" y="0"/>
                </a:lnTo>
                <a:lnTo>
                  <a:pt x="2743238" y="19709"/>
                </a:lnTo>
                <a:cubicBezTo>
                  <a:pt x="2747933" y="65938"/>
                  <a:pt x="2750338" y="112844"/>
                  <a:pt x="2750338" y="160312"/>
                </a:cubicBezTo>
                <a:cubicBezTo>
                  <a:pt x="2750338" y="919797"/>
                  <a:pt x="2134654" y="1535481"/>
                  <a:pt x="1375169" y="1535481"/>
                </a:cubicBezTo>
                <a:cubicBezTo>
                  <a:pt x="615684" y="1535481"/>
                  <a:pt x="0" y="919797"/>
                  <a:pt x="0" y="160312"/>
                </a:cubicBezTo>
                <a:cubicBezTo>
                  <a:pt x="0" y="112844"/>
                  <a:pt x="2405" y="65938"/>
                  <a:pt x="7100" y="1970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Image 9" descr="Une image contenant signe&#10;&#10;Description générée automatiquement">
            <a:extLst>
              <a:ext uri="{FF2B5EF4-FFF2-40B4-BE49-F238E27FC236}">
                <a16:creationId xmlns:a16="http://schemas.microsoft.com/office/drawing/2014/main" id="{461D9AC2-D22D-4993-932E-BF7F5415D4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0"/>
            <a:ext cx="1223070" cy="1100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342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46B3EB-DA52-4107-BF6C-195722EFF937}"/>
              </a:ext>
            </a:extLst>
          </p:cNvPr>
          <p:cNvSpPr/>
          <p:nvPr/>
        </p:nvSpPr>
        <p:spPr>
          <a:xfrm>
            <a:off x="-58794" y="0"/>
            <a:ext cx="682898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CD144E22-0684-42C8-9E1D-66269A391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>
          <a:xfrm rot="10800000">
            <a:off x="5761218" y="556653"/>
            <a:ext cx="1008975" cy="2017951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4B667085-BB39-4628-AC30-E9E7576B38D3}"/>
              </a:ext>
            </a:extLst>
          </p:cNvPr>
          <p:cNvSpPr txBox="1">
            <a:spLocks/>
          </p:cNvSpPr>
          <p:nvPr/>
        </p:nvSpPr>
        <p:spPr>
          <a:xfrm>
            <a:off x="-284989" y="2969253"/>
            <a:ext cx="6716068" cy="34940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rgbClr val="FFFFFF"/>
                </a:solidFill>
                <a:latin typeface="Nexa Bold" panose="020000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fr-FR" dirty="0">
                <a:solidFill>
                  <a:schemeClr val="bg1"/>
                </a:solidFill>
                <a:latin typeface="Nexa Bold" panose="020000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ttp://genrimages.org/plateforme/?q=genrimages/accueil</a:t>
            </a:r>
            <a:endParaRPr lang="fr-FR" dirty="0">
              <a:solidFill>
                <a:schemeClr val="bg1"/>
              </a:solidFill>
              <a:latin typeface="Nexa Bold" panose="02000000000000000000" pitchFamily="50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fr-FR" dirty="0">
              <a:solidFill>
                <a:schemeClr val="bg1"/>
              </a:solidFill>
              <a:latin typeface="Nexa Bold" panose="02000000000000000000" pitchFamily="50" charset="0"/>
            </a:endParaRPr>
          </a:p>
          <a:p>
            <a:pPr lvl="1"/>
            <a:r>
              <a:rPr lang="fr-FR" dirty="0">
                <a:solidFill>
                  <a:schemeClr val="bg1"/>
                </a:solidFill>
                <a:latin typeface="Nexa Bold" panose="02000000000000000000" pitchFamily="50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https://theconversation.com/entrepreneuriat-des-femmes-pourquoi-les-roles-modeles-sont-si-importants-120611</a:t>
            </a:r>
            <a:endParaRPr lang="fr-FR" dirty="0">
              <a:solidFill>
                <a:schemeClr val="bg1"/>
              </a:solidFill>
              <a:latin typeface="Nexa Bold" panose="02000000000000000000" pitchFamily="50" charset="0"/>
            </a:endParaRPr>
          </a:p>
          <a:p>
            <a:pPr lvl="1"/>
            <a:endParaRPr lang="fr-FR" sz="1800" dirty="0">
              <a:solidFill>
                <a:srgbClr val="FFFFFF"/>
              </a:solidFill>
              <a:latin typeface="212 Moon Child Sans" panose="02000500000000000000" pitchFamily="2" charset="0"/>
            </a:endParaRPr>
          </a:p>
          <a:p>
            <a:pPr lvl="1"/>
            <a:endParaRPr lang="en-US" sz="1800" dirty="0">
              <a:solidFill>
                <a:srgbClr val="FFFFFF"/>
              </a:solidFill>
              <a:latin typeface="212 Moon Child Sans" panose="02000500000000000000" pitchFamily="2" charset="0"/>
            </a:endParaRPr>
          </a:p>
        </p:txBody>
      </p:sp>
      <p:sp>
        <p:nvSpPr>
          <p:cNvPr id="14" name="Rectangle: Rounded Corners 20">
            <a:extLst>
              <a:ext uri="{FF2B5EF4-FFF2-40B4-BE49-F238E27FC236}">
                <a16:creationId xmlns:a16="http://schemas.microsoft.com/office/drawing/2014/main" id="{53F709BD-DF97-4C62-B0ED-8350E0F80073}"/>
              </a:ext>
            </a:extLst>
          </p:cNvPr>
          <p:cNvSpPr/>
          <p:nvPr/>
        </p:nvSpPr>
        <p:spPr>
          <a:xfrm>
            <a:off x="6358411" y="1208157"/>
            <a:ext cx="4033050" cy="714942"/>
          </a:xfrm>
          <a:prstGeom prst="roundRect">
            <a:avLst>
              <a:gd name="adj" fmla="val 50000"/>
            </a:avLst>
          </a:prstGeom>
          <a:solidFill>
            <a:srgbClr val="2D6E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RESSOURCES</a:t>
            </a:r>
            <a:endParaRPr lang="id-ID" sz="3600" dirty="0">
              <a:solidFill>
                <a:schemeClr val="bg1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FD27892-A02B-42C7-88D7-089359E8AA30}"/>
              </a:ext>
            </a:extLst>
          </p:cNvPr>
          <p:cNvSpPr txBox="1">
            <a:spLocks/>
          </p:cNvSpPr>
          <p:nvPr/>
        </p:nvSpPr>
        <p:spPr>
          <a:xfrm>
            <a:off x="6838271" y="933602"/>
            <a:ext cx="5353729" cy="28083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pc="300" dirty="0">
                <a:solidFill>
                  <a:srgbClr val="2D6EA4"/>
                </a:solidFill>
                <a:latin typeface="Nexa Bold" panose="02000000000000000000" pitchFamily="50" charset="0"/>
              </a:rPr>
              <a:t>supplémentaires</a:t>
            </a:r>
          </a:p>
        </p:txBody>
      </p:sp>
      <p:pic>
        <p:nvPicPr>
          <p:cNvPr id="8" name="Image 7" descr="Une image contenant signe&#10;&#10;Description générée automatiquement">
            <a:extLst>
              <a:ext uri="{FF2B5EF4-FFF2-40B4-BE49-F238E27FC236}">
                <a16:creationId xmlns:a16="http://schemas.microsoft.com/office/drawing/2014/main" id="{F1D0A8E7-7259-4657-AD0A-96A15202D3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0"/>
            <a:ext cx="1223070" cy="1100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507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46B3EB-DA52-4107-BF6C-195722EFF937}"/>
              </a:ext>
            </a:extLst>
          </p:cNvPr>
          <p:cNvSpPr/>
          <p:nvPr/>
        </p:nvSpPr>
        <p:spPr>
          <a:xfrm>
            <a:off x="-10354" y="0"/>
            <a:ext cx="729527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CD144E22-0684-42C8-9E1D-66269A391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>
          <a:xfrm rot="10800000">
            <a:off x="6274077" y="496096"/>
            <a:ext cx="1008975" cy="2017951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D47ED68-87FD-4FD0-B13C-4514FABD1C31}"/>
              </a:ext>
            </a:extLst>
          </p:cNvPr>
          <p:cNvSpPr txBox="1">
            <a:spLocks/>
          </p:cNvSpPr>
          <p:nvPr/>
        </p:nvSpPr>
        <p:spPr>
          <a:xfrm>
            <a:off x="50200" y="1382465"/>
            <a:ext cx="6556491" cy="547553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>
                <a:solidFill>
                  <a:schemeClr val="bg1"/>
                </a:solidFill>
                <a:latin typeface="Nexa Bold" panose="020000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https://www.psychologies.com/Moi/Moi-et-les-autres/Relationnel/Articles-et-Dossiers/A-quoi-servent-les-stereotypes</a:t>
            </a:r>
            <a:endParaRPr lang="fr-FR" sz="2200" dirty="0">
              <a:solidFill>
                <a:schemeClr val="bg1"/>
              </a:solidFill>
              <a:latin typeface="Nexa Bold" panose="02000000000000000000" pitchFamily="50" charset="0"/>
            </a:endParaRPr>
          </a:p>
          <a:p>
            <a:r>
              <a:rPr lang="fr-FR" sz="2200" dirty="0">
                <a:solidFill>
                  <a:schemeClr val="bg1"/>
                </a:solidFill>
                <a:latin typeface="Nexa Bold" panose="02000000000000000000" pitchFamily="50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https://www.madmoizelle.com/impact-stereotypes-576633</a:t>
            </a:r>
            <a:endParaRPr lang="fr-FR" sz="2200" dirty="0">
              <a:solidFill>
                <a:schemeClr val="bg1"/>
              </a:solidFill>
              <a:latin typeface="Nexa Bold" panose="02000000000000000000" pitchFamily="50" charset="0"/>
            </a:endParaRPr>
          </a:p>
          <a:p>
            <a:r>
              <a:rPr lang="fr-FR" sz="2200" dirty="0">
                <a:solidFill>
                  <a:schemeClr val="bg1"/>
                </a:solidFill>
                <a:latin typeface="Nexa Bold" panose="02000000000000000000" pitchFamily="50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https://www.psychologie-sociale.com/index.php/fr/theories/categorisation/5-categorisation-stereotypes-et-prejuges</a:t>
            </a:r>
            <a:endParaRPr lang="fr-FR" sz="2200" dirty="0">
              <a:solidFill>
                <a:schemeClr val="bg1"/>
              </a:solidFill>
              <a:latin typeface="Nexa Bold" panose="02000000000000000000" pitchFamily="50" charset="0"/>
            </a:endParaRPr>
          </a:p>
          <a:p>
            <a:r>
              <a:rPr lang="fr-FR" sz="2200" dirty="0">
                <a:solidFill>
                  <a:schemeClr val="bg1"/>
                </a:solidFill>
                <a:latin typeface="Nexa Bold" panose="02000000000000000000" pitchFamily="50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https://www.thoughtco.com/what-is-the-meaning-of-stereotype-2834956</a:t>
            </a:r>
            <a:endParaRPr lang="fr-FR" sz="2200" dirty="0">
              <a:solidFill>
                <a:schemeClr val="bg1"/>
              </a:solidFill>
              <a:latin typeface="Nexa Bold" panose="02000000000000000000" pitchFamily="50" charset="0"/>
            </a:endParaRPr>
          </a:p>
          <a:p>
            <a:r>
              <a:rPr lang="fr-FR" sz="2200" dirty="0">
                <a:solidFill>
                  <a:schemeClr val="bg1"/>
                </a:solidFill>
                <a:latin typeface="Nexa Bold" panose="02000000000000000000" pitchFamily="50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https://theconversation.com/entrepreneuriat-des-femmes-pourquoi-les-roles-modeles-sont-si-importants-120611</a:t>
            </a:r>
            <a:endParaRPr lang="fr-FR" sz="2200" dirty="0">
              <a:solidFill>
                <a:schemeClr val="bg1"/>
              </a:solidFill>
              <a:latin typeface="Nexa Bold" panose="02000000000000000000" pitchFamily="50" charset="0"/>
            </a:endParaRPr>
          </a:p>
          <a:p>
            <a:r>
              <a:rPr lang="fr-FR" sz="2200" u="sng" dirty="0">
                <a:solidFill>
                  <a:schemeClr val="bg1"/>
                </a:solidFill>
                <a:latin typeface="Nexa Bold" panose="02000000000000000000" pitchFamily="50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https://www.entreprises.gouv.fr/files/files/directions_services/politique-et-enjeux/entrepreneuriat/entrepreneuriat-faits-et-chiffres.pdf</a:t>
            </a:r>
            <a:endParaRPr lang="fr-FR" sz="2200" dirty="0">
              <a:solidFill>
                <a:schemeClr val="bg1"/>
              </a:solidFill>
              <a:latin typeface="Nexa Bold" panose="02000000000000000000" pitchFamily="50" charset="0"/>
            </a:endParaRPr>
          </a:p>
          <a:p>
            <a:r>
              <a:rPr lang="fr-FR" sz="2200" u="sng" dirty="0">
                <a:solidFill>
                  <a:schemeClr val="bg1"/>
                </a:solidFill>
                <a:latin typeface="Nexa Bold" panose="02000000000000000000" pitchFamily="50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https://www.cicplacedelinnovation.com/blog/creer/chiffres-2018-creation-entreprise-france/</a:t>
            </a:r>
            <a:endParaRPr lang="fr-FR" sz="2200" dirty="0">
              <a:solidFill>
                <a:schemeClr val="bg1"/>
              </a:solidFill>
              <a:latin typeface="Nexa Bold" panose="02000000000000000000" pitchFamily="50" charset="0"/>
            </a:endParaRPr>
          </a:p>
          <a:p>
            <a:r>
              <a:rPr lang="fr-FR" sz="2200" u="sng" dirty="0">
                <a:solidFill>
                  <a:schemeClr val="bg1"/>
                </a:solidFill>
                <a:latin typeface="Nexa Bold" panose="02000000000000000000" pitchFamily="50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https://www.anaxago.com/actualites/article/les-chiffres-cles-de-lentrepreunariat-au-feminin</a:t>
            </a:r>
            <a:endParaRPr lang="fr-FR" sz="2200" dirty="0">
              <a:solidFill>
                <a:schemeClr val="bg1"/>
              </a:solidFill>
              <a:latin typeface="Nexa Bold" panose="02000000000000000000" pitchFamily="50" charset="0"/>
            </a:endParaRPr>
          </a:p>
          <a:p>
            <a:r>
              <a:rPr lang="fr-FR" sz="2200" u="sng" dirty="0">
                <a:solidFill>
                  <a:schemeClr val="bg1"/>
                </a:solidFill>
                <a:latin typeface="Nexa Bold" panose="02000000000000000000" pitchFamily="50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https://www.maddyness.com/2019/04/05/entrepreneuriat-jeunes-2/</a:t>
            </a:r>
            <a:endParaRPr lang="fr-FR" sz="2200" u="sng" dirty="0">
              <a:solidFill>
                <a:schemeClr val="bg1"/>
              </a:solidFill>
              <a:latin typeface="Nexa Bold" panose="02000000000000000000" pitchFamily="50" charset="0"/>
            </a:endParaRPr>
          </a:p>
          <a:p>
            <a:r>
              <a:rPr lang="fr-FR" sz="2200" dirty="0">
                <a:solidFill>
                  <a:schemeClr val="bg1"/>
                </a:solidFill>
                <a:latin typeface="Nexa Bold" panose="02000000000000000000" pitchFamily="50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https://theconversation.com/entrepreneuriat-des-femmes-pourquoi-les-roles-modeles-sont-si-importants-120611</a:t>
            </a:r>
            <a:endParaRPr lang="fr-FR" sz="2200" dirty="0">
              <a:solidFill>
                <a:schemeClr val="bg1"/>
              </a:solidFill>
              <a:latin typeface="Nexa Bold" panose="02000000000000000000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300" dirty="0"/>
          </a:p>
        </p:txBody>
      </p:sp>
      <p:sp>
        <p:nvSpPr>
          <p:cNvPr id="8" name="Rectangle: Rounded Corners 20">
            <a:extLst>
              <a:ext uri="{FF2B5EF4-FFF2-40B4-BE49-F238E27FC236}">
                <a16:creationId xmlns:a16="http://schemas.microsoft.com/office/drawing/2014/main" id="{967E960C-E9A8-47F9-886F-787FCF3BF78B}"/>
              </a:ext>
            </a:extLst>
          </p:cNvPr>
          <p:cNvSpPr/>
          <p:nvPr/>
        </p:nvSpPr>
        <p:spPr>
          <a:xfrm>
            <a:off x="6778564" y="1147600"/>
            <a:ext cx="4042845" cy="714942"/>
          </a:xfrm>
          <a:prstGeom prst="roundRect">
            <a:avLst>
              <a:gd name="adj" fmla="val 50000"/>
            </a:avLst>
          </a:prstGeom>
          <a:solidFill>
            <a:srgbClr val="2D6E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RESSOURCES</a:t>
            </a:r>
            <a:endParaRPr lang="id-ID" sz="3600" dirty="0">
              <a:solidFill>
                <a:schemeClr val="bg1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250B8349-40B3-4EA3-9E20-41ACFC4BD8B0}"/>
              </a:ext>
            </a:extLst>
          </p:cNvPr>
          <p:cNvSpPr txBox="1">
            <a:spLocks/>
          </p:cNvSpPr>
          <p:nvPr/>
        </p:nvSpPr>
        <p:spPr>
          <a:xfrm>
            <a:off x="7587699" y="1260607"/>
            <a:ext cx="4846524" cy="28083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pc="300" dirty="0">
                <a:solidFill>
                  <a:srgbClr val="2D6EA4"/>
                </a:solidFill>
                <a:latin typeface="Nexa Bold" panose="02000000000000000000" pitchFamily="50" charset="0"/>
              </a:rPr>
              <a:t>utilisées pour l’atelier</a:t>
            </a:r>
          </a:p>
        </p:txBody>
      </p:sp>
      <p:pic>
        <p:nvPicPr>
          <p:cNvPr id="10" name="Image 9" descr="Une image contenant signe&#10;&#10;Description générée automatiquement">
            <a:extLst>
              <a:ext uri="{FF2B5EF4-FFF2-40B4-BE49-F238E27FC236}">
                <a16:creationId xmlns:a16="http://schemas.microsoft.com/office/drawing/2014/main" id="{5CD63625-0FC1-46A0-865E-52996B22672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0"/>
            <a:ext cx="1223070" cy="1100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225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37959546-C23A-4A16-8546-18D6B90D8672}"/>
              </a:ext>
            </a:extLst>
          </p:cNvPr>
          <p:cNvSpPr/>
          <p:nvPr/>
        </p:nvSpPr>
        <p:spPr>
          <a:xfrm rot="10800000" flipH="1">
            <a:off x="0" y="0"/>
            <a:ext cx="4281714" cy="6858000"/>
          </a:xfrm>
          <a:prstGeom prst="rect">
            <a:avLst/>
          </a:prstGeom>
          <a:solidFill>
            <a:srgbClr val="256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0FD4B-68AB-47E7-9641-1B90F47025EA}"/>
              </a:ext>
            </a:extLst>
          </p:cNvPr>
          <p:cNvSpPr/>
          <p:nvPr/>
        </p:nvSpPr>
        <p:spPr>
          <a:xfrm>
            <a:off x="3275316" y="285750"/>
            <a:ext cx="2019300" cy="2019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F3BB772-F302-4EFF-82DC-04975EBEBFD7}"/>
              </a:ext>
            </a:extLst>
          </p:cNvPr>
          <p:cNvSpPr/>
          <p:nvPr/>
        </p:nvSpPr>
        <p:spPr>
          <a:xfrm>
            <a:off x="268214" y="4226446"/>
            <a:ext cx="3745284" cy="65300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25639C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LES CLICHÉS</a:t>
            </a:r>
            <a:endParaRPr lang="id-ID" sz="3600" dirty="0">
              <a:solidFill>
                <a:srgbClr val="25639C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Скругленный прямоугольник 29">
            <a:extLst>
              <a:ext uri="{FF2B5EF4-FFF2-40B4-BE49-F238E27FC236}">
                <a16:creationId xmlns:a16="http://schemas.microsoft.com/office/drawing/2014/main" id="{A283A4FC-80D0-45BA-83F2-69A13367D979}"/>
              </a:ext>
            </a:extLst>
          </p:cNvPr>
          <p:cNvSpPr/>
          <p:nvPr/>
        </p:nvSpPr>
        <p:spPr>
          <a:xfrm>
            <a:off x="5517137" y="237905"/>
            <a:ext cx="2677847" cy="964729"/>
          </a:xfrm>
          <a:prstGeom prst="roundRect">
            <a:avLst>
              <a:gd name="adj" fmla="val 13166"/>
            </a:avLst>
          </a:prstGeom>
          <a:solidFill>
            <a:srgbClr val="7FD0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Nexa Bold" panose="02000000000000000000" pitchFamily="50" charset="0"/>
                <a:ea typeface="Lato" panose="020F0502020204030203" pitchFamily="34" charset="0"/>
                <a:cs typeface="Arial" panose="020B0604020202020204" pitchFamily="34" charset="0"/>
              </a:rPr>
              <a:t>Chômeurs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29">
            <a:extLst>
              <a:ext uri="{FF2B5EF4-FFF2-40B4-BE49-F238E27FC236}">
                <a16:creationId xmlns:a16="http://schemas.microsoft.com/office/drawing/2014/main" id="{4527A483-2766-48CC-B4EA-FF0967C5427F}"/>
              </a:ext>
            </a:extLst>
          </p:cNvPr>
          <p:cNvSpPr/>
          <p:nvPr/>
        </p:nvSpPr>
        <p:spPr>
          <a:xfrm>
            <a:off x="8837094" y="237905"/>
            <a:ext cx="2677847" cy="964729"/>
          </a:xfrm>
          <a:prstGeom prst="roundRect">
            <a:avLst>
              <a:gd name="adj" fmla="val 13166"/>
            </a:avLst>
          </a:prstGeom>
          <a:solidFill>
            <a:srgbClr val="FF806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Nexa Bold" panose="020000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Apparences</a:t>
            </a:r>
            <a:endParaRPr lang="ru-RU" sz="1868" dirty="0">
              <a:solidFill>
                <a:schemeClr val="bg1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Скругленный прямоугольник 29">
            <a:extLst>
              <a:ext uri="{FF2B5EF4-FFF2-40B4-BE49-F238E27FC236}">
                <a16:creationId xmlns:a16="http://schemas.microsoft.com/office/drawing/2014/main" id="{865C6AF3-DE71-42FE-803C-D0824EE3E7BD}"/>
              </a:ext>
            </a:extLst>
          </p:cNvPr>
          <p:cNvSpPr/>
          <p:nvPr/>
        </p:nvSpPr>
        <p:spPr>
          <a:xfrm>
            <a:off x="5517136" y="1354390"/>
            <a:ext cx="2677847" cy="964729"/>
          </a:xfrm>
          <a:prstGeom prst="roundRect">
            <a:avLst>
              <a:gd name="adj" fmla="val 13166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Nexa Bold" panose="020000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Pays/ville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Скругленный прямоугольник 29">
            <a:extLst>
              <a:ext uri="{FF2B5EF4-FFF2-40B4-BE49-F238E27FC236}">
                <a16:creationId xmlns:a16="http://schemas.microsoft.com/office/drawing/2014/main" id="{A6C91944-4650-4D2F-84F2-4D4545BC4B7D}"/>
              </a:ext>
            </a:extLst>
          </p:cNvPr>
          <p:cNvSpPr/>
          <p:nvPr/>
        </p:nvSpPr>
        <p:spPr>
          <a:xfrm>
            <a:off x="8837094" y="1354389"/>
            <a:ext cx="2677847" cy="964729"/>
          </a:xfrm>
          <a:prstGeom prst="roundRect">
            <a:avLst>
              <a:gd name="adj" fmla="val 13166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Nexa Bold" panose="020000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Gamers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Скругленный прямоугольник 29">
            <a:extLst>
              <a:ext uri="{FF2B5EF4-FFF2-40B4-BE49-F238E27FC236}">
                <a16:creationId xmlns:a16="http://schemas.microsoft.com/office/drawing/2014/main" id="{C7A92B8D-2C0E-4F09-A5DC-07DD7D3CE8F6}"/>
              </a:ext>
            </a:extLst>
          </p:cNvPr>
          <p:cNvSpPr/>
          <p:nvPr/>
        </p:nvSpPr>
        <p:spPr>
          <a:xfrm>
            <a:off x="5517135" y="2470873"/>
            <a:ext cx="2677847" cy="964729"/>
          </a:xfrm>
          <a:prstGeom prst="roundRect">
            <a:avLst>
              <a:gd name="adj" fmla="val 13166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Nexa Bold" panose="020000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Autisme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Скругленный прямоугольник 29">
            <a:extLst>
              <a:ext uri="{FF2B5EF4-FFF2-40B4-BE49-F238E27FC236}">
                <a16:creationId xmlns:a16="http://schemas.microsoft.com/office/drawing/2014/main" id="{F184BC7D-E9E6-4257-97AA-F57750276891}"/>
              </a:ext>
            </a:extLst>
          </p:cNvPr>
          <p:cNvSpPr/>
          <p:nvPr/>
        </p:nvSpPr>
        <p:spPr>
          <a:xfrm>
            <a:off x="8879876" y="2475201"/>
            <a:ext cx="2677847" cy="964729"/>
          </a:xfrm>
          <a:prstGeom prst="roundRect">
            <a:avLst>
              <a:gd name="adj" fmla="val 13166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Nexa Bold" panose="020000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Détenus</a:t>
            </a:r>
            <a:endParaRPr lang="ru-RU" sz="1868" dirty="0">
              <a:solidFill>
                <a:schemeClr val="bg1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Скругленный прямоугольник 29">
            <a:extLst>
              <a:ext uri="{FF2B5EF4-FFF2-40B4-BE49-F238E27FC236}">
                <a16:creationId xmlns:a16="http://schemas.microsoft.com/office/drawing/2014/main" id="{6BEBBA96-E2AF-4CC2-8CB7-1DB11943836B}"/>
              </a:ext>
            </a:extLst>
          </p:cNvPr>
          <p:cNvSpPr/>
          <p:nvPr/>
        </p:nvSpPr>
        <p:spPr>
          <a:xfrm>
            <a:off x="5517137" y="3592411"/>
            <a:ext cx="2677847" cy="964729"/>
          </a:xfrm>
          <a:prstGeom prst="roundRect">
            <a:avLst>
              <a:gd name="adj" fmla="val 13166"/>
            </a:avLst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Nexa Bold" panose="02000000000000000000" pitchFamily="50" charset="0"/>
                <a:ea typeface="Lato" panose="020F0502020204030203" pitchFamily="34" charset="0"/>
                <a:cs typeface="Arial" panose="020B0604020202020204" pitchFamily="34" charset="0"/>
              </a:rPr>
              <a:t>Développement durable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9">
            <a:extLst>
              <a:ext uri="{FF2B5EF4-FFF2-40B4-BE49-F238E27FC236}">
                <a16:creationId xmlns:a16="http://schemas.microsoft.com/office/drawing/2014/main" id="{52053DC3-8279-42D6-AD05-60E7DC2720BD}"/>
              </a:ext>
            </a:extLst>
          </p:cNvPr>
          <p:cNvSpPr/>
          <p:nvPr/>
        </p:nvSpPr>
        <p:spPr>
          <a:xfrm>
            <a:off x="8837094" y="3592411"/>
            <a:ext cx="2677847" cy="964729"/>
          </a:xfrm>
          <a:prstGeom prst="roundRect">
            <a:avLst>
              <a:gd name="adj" fmla="val 13166"/>
            </a:avLst>
          </a:prstGeom>
          <a:solidFill>
            <a:srgbClr val="FE580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Nexa Bold" panose="020000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Alcoolisme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Скругленный прямоугольник 29">
            <a:extLst>
              <a:ext uri="{FF2B5EF4-FFF2-40B4-BE49-F238E27FC236}">
                <a16:creationId xmlns:a16="http://schemas.microsoft.com/office/drawing/2014/main" id="{A507B18E-6166-4412-8EE0-B7E96B4E74EE}"/>
              </a:ext>
            </a:extLst>
          </p:cNvPr>
          <p:cNvSpPr/>
          <p:nvPr/>
        </p:nvSpPr>
        <p:spPr>
          <a:xfrm>
            <a:off x="5517135" y="4703842"/>
            <a:ext cx="2677847" cy="964729"/>
          </a:xfrm>
          <a:prstGeom prst="roundRect">
            <a:avLst>
              <a:gd name="adj" fmla="val 13166"/>
            </a:avLst>
          </a:prstGeom>
          <a:solidFill>
            <a:srgbClr val="CF022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Nexa Bold" panose="020000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Filles/garçons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Скругленный прямоугольник 29">
            <a:extLst>
              <a:ext uri="{FF2B5EF4-FFF2-40B4-BE49-F238E27FC236}">
                <a16:creationId xmlns:a16="http://schemas.microsoft.com/office/drawing/2014/main" id="{B19AC9EA-653D-4057-9A4D-8D416167BE3C}"/>
              </a:ext>
            </a:extLst>
          </p:cNvPr>
          <p:cNvSpPr/>
          <p:nvPr/>
        </p:nvSpPr>
        <p:spPr>
          <a:xfrm>
            <a:off x="8837093" y="4703841"/>
            <a:ext cx="2677847" cy="964729"/>
          </a:xfrm>
          <a:prstGeom prst="roundRect">
            <a:avLst>
              <a:gd name="adj" fmla="val 1316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00" dirty="0">
                <a:solidFill>
                  <a:schemeClr val="bg1"/>
                </a:solidFill>
                <a:latin typeface="Nexa Bold" panose="020000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Handicap physique ou mental</a:t>
            </a:r>
            <a:endParaRPr lang="ru-RU" sz="2300" dirty="0">
              <a:solidFill>
                <a:schemeClr val="bg1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Скругленный прямоугольник 29">
            <a:extLst>
              <a:ext uri="{FF2B5EF4-FFF2-40B4-BE49-F238E27FC236}">
                <a16:creationId xmlns:a16="http://schemas.microsoft.com/office/drawing/2014/main" id="{0D3E6568-AAC3-4AF3-9E72-D7507E1B39AA}"/>
              </a:ext>
            </a:extLst>
          </p:cNvPr>
          <p:cNvSpPr/>
          <p:nvPr/>
        </p:nvSpPr>
        <p:spPr>
          <a:xfrm>
            <a:off x="5517135" y="5820325"/>
            <a:ext cx="2677847" cy="964729"/>
          </a:xfrm>
          <a:prstGeom prst="roundRect">
            <a:avLst>
              <a:gd name="adj" fmla="val 13166"/>
            </a:avLst>
          </a:prstGeom>
          <a:solidFill>
            <a:srgbClr val="25639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Nexa Bold" panose="020000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Sportifs</a:t>
            </a:r>
            <a:endParaRPr lang="ru-RU" sz="1870" dirty="0">
              <a:solidFill>
                <a:schemeClr val="bg1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9" name="Image 18" descr="Une image contenant signe&#10;&#10;Description générée automatiquement">
            <a:extLst>
              <a:ext uri="{FF2B5EF4-FFF2-40B4-BE49-F238E27FC236}">
                <a16:creationId xmlns:a16="http://schemas.microsoft.com/office/drawing/2014/main" id="{6FC3744A-7CB1-4A9E-8708-D8BC95BD43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0"/>
            <a:ext cx="1223070" cy="1100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159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 27">
            <a:extLst>
              <a:ext uri="{FF2B5EF4-FFF2-40B4-BE49-F238E27FC236}">
                <a16:creationId xmlns:a16="http://schemas.microsoft.com/office/drawing/2014/main" id="{C4E64A4A-3034-4AE9-97B9-66F0153D8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6551350" y="0"/>
            <a:ext cx="4686301" cy="3733270"/>
          </a:xfrm>
          <a:custGeom>
            <a:avLst/>
            <a:gdLst>
              <a:gd name="connsiteX0" fmla="*/ 683 w 2374769"/>
              <a:gd name="connsiteY0" fmla="*/ 0 h 2362237"/>
              <a:gd name="connsiteX1" fmla="*/ 242807 w 2374769"/>
              <a:gd name="connsiteY1" fmla="*/ 12161 h 2362237"/>
              <a:gd name="connsiteX2" fmla="*/ 2374769 w 2374769"/>
              <a:gd name="connsiteY2" fmla="*/ 2362237 h 2362237"/>
              <a:gd name="connsiteX3" fmla="*/ 1543208 w 2374769"/>
              <a:gd name="connsiteY3" fmla="*/ 2362237 h 2362237"/>
              <a:gd name="connsiteX4" fmla="*/ 0 w 2374769"/>
              <a:gd name="connsiteY4" fmla="*/ 827150 h 2362237"/>
              <a:gd name="connsiteX5" fmla="*/ 0 w 2374769"/>
              <a:gd name="connsiteY5" fmla="*/ 34 h 236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4769" h="2362237">
                <a:moveTo>
                  <a:pt x="683" y="0"/>
                </a:moveTo>
                <a:lnTo>
                  <a:pt x="242807" y="12161"/>
                </a:lnTo>
                <a:cubicBezTo>
                  <a:pt x="1440298" y="133133"/>
                  <a:pt x="2374769" y="1139131"/>
                  <a:pt x="2374769" y="2362237"/>
                </a:cubicBezTo>
                <a:lnTo>
                  <a:pt x="1543208" y="2362237"/>
                </a:lnTo>
                <a:cubicBezTo>
                  <a:pt x="1543208" y="1514432"/>
                  <a:pt x="852291" y="827150"/>
                  <a:pt x="0" y="827150"/>
                </a:cubicBezTo>
                <a:lnTo>
                  <a:pt x="0" y="34"/>
                </a:lnTo>
                <a:close/>
              </a:path>
            </a:pathLst>
          </a:cu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2700" dirty="0"/>
          </a:p>
        </p:txBody>
      </p:sp>
      <p:sp>
        <p:nvSpPr>
          <p:cNvPr id="17" name="TextBox 16"/>
          <p:cNvSpPr txBox="1"/>
          <p:nvPr/>
        </p:nvSpPr>
        <p:spPr>
          <a:xfrm>
            <a:off x="743843" y="3131982"/>
            <a:ext cx="468050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4000" dirty="0">
                <a:solidFill>
                  <a:schemeClr val="bg1"/>
                </a:solidFill>
                <a:latin typeface="Nexa Bold" panose="02000000000000000000" pitchFamily="50" charset="0"/>
              </a:rPr>
              <a:t>WELCOME MESSAGE</a:t>
            </a:r>
          </a:p>
        </p:txBody>
      </p:sp>
      <p:pic>
        <p:nvPicPr>
          <p:cNvPr id="15" name="Tijdelijke aanduiding voor afbeelding 16">
            <a:extLst>
              <a:ext uri="{FF2B5EF4-FFF2-40B4-BE49-F238E27FC236}">
                <a16:creationId xmlns:a16="http://schemas.microsoft.com/office/drawing/2014/main" id="{7140B898-AE10-421F-B8FC-69A5D772A6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7" y="-13514"/>
            <a:ext cx="4586299" cy="6871513"/>
          </a:xfrm>
          <a:custGeom>
            <a:avLst/>
            <a:gdLst>
              <a:gd name="connsiteX0" fmla="*/ 0 w 3816695"/>
              <a:gd name="connsiteY0" fmla="*/ 0 h 6858000"/>
              <a:gd name="connsiteX1" fmla="*/ 1779016 w 3816695"/>
              <a:gd name="connsiteY1" fmla="*/ 0 h 6858000"/>
              <a:gd name="connsiteX2" fmla="*/ 2081372 w 3816695"/>
              <a:gd name="connsiteY2" fmla="*/ 182719 h 6858000"/>
              <a:gd name="connsiteX3" fmla="*/ 3816695 w 3816695"/>
              <a:gd name="connsiteY3" fmla="*/ 3429297 h 6858000"/>
              <a:gd name="connsiteX4" fmla="*/ 2081372 w 3816695"/>
              <a:gd name="connsiteY4" fmla="*/ 6675876 h 6858000"/>
              <a:gd name="connsiteX5" fmla="*/ 1779999 w 3816695"/>
              <a:gd name="connsiteY5" fmla="*/ 6858000 h 6858000"/>
              <a:gd name="connsiteX6" fmla="*/ 0 w 381669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6695" h="6858000">
                <a:moveTo>
                  <a:pt x="0" y="0"/>
                </a:moveTo>
                <a:lnTo>
                  <a:pt x="1779016" y="0"/>
                </a:lnTo>
                <a:lnTo>
                  <a:pt x="2081372" y="182719"/>
                </a:lnTo>
                <a:cubicBezTo>
                  <a:pt x="3128342" y="886316"/>
                  <a:pt x="3816695" y="2077842"/>
                  <a:pt x="3816695" y="3429297"/>
                </a:cubicBezTo>
                <a:cubicBezTo>
                  <a:pt x="3816695" y="4780752"/>
                  <a:pt x="3128342" y="5972279"/>
                  <a:pt x="2081372" y="6675876"/>
                </a:cubicBezTo>
                <a:lnTo>
                  <a:pt x="177999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Rectangle: Rounded Corners 20">
            <a:extLst>
              <a:ext uri="{FF2B5EF4-FFF2-40B4-BE49-F238E27FC236}">
                <a16:creationId xmlns:a16="http://schemas.microsoft.com/office/drawing/2014/main" id="{51709990-1C2C-4EF3-98FF-C647A751BF04}"/>
              </a:ext>
            </a:extLst>
          </p:cNvPr>
          <p:cNvSpPr/>
          <p:nvPr/>
        </p:nvSpPr>
        <p:spPr>
          <a:xfrm>
            <a:off x="5123622" y="2683565"/>
            <a:ext cx="6773517" cy="107194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DEVINETTES</a:t>
            </a:r>
            <a:endParaRPr lang="id-ID" sz="6000" dirty="0">
              <a:solidFill>
                <a:schemeClr val="bg1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Freeform: Shape 32">
            <a:extLst>
              <a:ext uri="{FF2B5EF4-FFF2-40B4-BE49-F238E27FC236}">
                <a16:creationId xmlns:a16="http://schemas.microsoft.com/office/drawing/2014/main" id="{26052E03-44BC-4EA3-9231-5E0DA79ECC0D}"/>
              </a:ext>
            </a:extLst>
          </p:cNvPr>
          <p:cNvSpPr/>
          <p:nvPr/>
        </p:nvSpPr>
        <p:spPr>
          <a:xfrm>
            <a:off x="5843056" y="-13514"/>
            <a:ext cx="2750338" cy="1535481"/>
          </a:xfrm>
          <a:custGeom>
            <a:avLst/>
            <a:gdLst>
              <a:gd name="connsiteX0" fmla="*/ 10108 w 2750338"/>
              <a:gd name="connsiteY0" fmla="*/ 0 h 1535481"/>
              <a:gd name="connsiteX1" fmla="*/ 2740230 w 2750338"/>
              <a:gd name="connsiteY1" fmla="*/ 0 h 1535481"/>
              <a:gd name="connsiteX2" fmla="*/ 2743238 w 2750338"/>
              <a:gd name="connsiteY2" fmla="*/ 19709 h 1535481"/>
              <a:gd name="connsiteX3" fmla="*/ 2750338 w 2750338"/>
              <a:gd name="connsiteY3" fmla="*/ 160312 h 1535481"/>
              <a:gd name="connsiteX4" fmla="*/ 1375169 w 2750338"/>
              <a:gd name="connsiteY4" fmla="*/ 1535481 h 1535481"/>
              <a:gd name="connsiteX5" fmla="*/ 0 w 2750338"/>
              <a:gd name="connsiteY5" fmla="*/ 160312 h 1535481"/>
              <a:gd name="connsiteX6" fmla="*/ 7100 w 2750338"/>
              <a:gd name="connsiteY6" fmla="*/ 19709 h 153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0338" h="1535481">
                <a:moveTo>
                  <a:pt x="10108" y="0"/>
                </a:moveTo>
                <a:lnTo>
                  <a:pt x="2740230" y="0"/>
                </a:lnTo>
                <a:lnTo>
                  <a:pt x="2743238" y="19709"/>
                </a:lnTo>
                <a:cubicBezTo>
                  <a:pt x="2747933" y="65938"/>
                  <a:pt x="2750338" y="112844"/>
                  <a:pt x="2750338" y="160312"/>
                </a:cubicBezTo>
                <a:cubicBezTo>
                  <a:pt x="2750338" y="919797"/>
                  <a:pt x="2134654" y="1535481"/>
                  <a:pt x="1375169" y="1535481"/>
                </a:cubicBezTo>
                <a:cubicBezTo>
                  <a:pt x="615684" y="1535481"/>
                  <a:pt x="0" y="919797"/>
                  <a:pt x="0" y="160312"/>
                </a:cubicBezTo>
                <a:cubicBezTo>
                  <a:pt x="0" y="112844"/>
                  <a:pt x="2405" y="65938"/>
                  <a:pt x="7100" y="1970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32">
            <a:extLst>
              <a:ext uri="{FF2B5EF4-FFF2-40B4-BE49-F238E27FC236}">
                <a16:creationId xmlns:a16="http://schemas.microsoft.com/office/drawing/2014/main" id="{06EC180E-33C3-4A31-A4DA-E7224F8B9313}"/>
              </a:ext>
            </a:extLst>
          </p:cNvPr>
          <p:cNvSpPr/>
          <p:nvPr/>
        </p:nvSpPr>
        <p:spPr>
          <a:xfrm rot="10800000">
            <a:off x="8241507" y="5322519"/>
            <a:ext cx="2750338" cy="1535481"/>
          </a:xfrm>
          <a:custGeom>
            <a:avLst/>
            <a:gdLst>
              <a:gd name="connsiteX0" fmla="*/ 10108 w 2750338"/>
              <a:gd name="connsiteY0" fmla="*/ 0 h 1535481"/>
              <a:gd name="connsiteX1" fmla="*/ 2740230 w 2750338"/>
              <a:gd name="connsiteY1" fmla="*/ 0 h 1535481"/>
              <a:gd name="connsiteX2" fmla="*/ 2743238 w 2750338"/>
              <a:gd name="connsiteY2" fmla="*/ 19709 h 1535481"/>
              <a:gd name="connsiteX3" fmla="*/ 2750338 w 2750338"/>
              <a:gd name="connsiteY3" fmla="*/ 160312 h 1535481"/>
              <a:gd name="connsiteX4" fmla="*/ 1375169 w 2750338"/>
              <a:gd name="connsiteY4" fmla="*/ 1535481 h 1535481"/>
              <a:gd name="connsiteX5" fmla="*/ 0 w 2750338"/>
              <a:gd name="connsiteY5" fmla="*/ 160312 h 1535481"/>
              <a:gd name="connsiteX6" fmla="*/ 7100 w 2750338"/>
              <a:gd name="connsiteY6" fmla="*/ 19709 h 153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0338" h="1535481">
                <a:moveTo>
                  <a:pt x="10108" y="0"/>
                </a:moveTo>
                <a:lnTo>
                  <a:pt x="2740230" y="0"/>
                </a:lnTo>
                <a:lnTo>
                  <a:pt x="2743238" y="19709"/>
                </a:lnTo>
                <a:cubicBezTo>
                  <a:pt x="2747933" y="65938"/>
                  <a:pt x="2750338" y="112844"/>
                  <a:pt x="2750338" y="160312"/>
                </a:cubicBezTo>
                <a:cubicBezTo>
                  <a:pt x="2750338" y="919797"/>
                  <a:pt x="2134654" y="1535481"/>
                  <a:pt x="1375169" y="1535481"/>
                </a:cubicBezTo>
                <a:cubicBezTo>
                  <a:pt x="615684" y="1535481"/>
                  <a:pt x="0" y="919797"/>
                  <a:pt x="0" y="160312"/>
                </a:cubicBezTo>
                <a:cubicBezTo>
                  <a:pt x="0" y="112844"/>
                  <a:pt x="2405" y="65938"/>
                  <a:pt x="7100" y="1970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 8" descr="Une image contenant signe&#10;&#10;Description générée automatiquement">
            <a:extLst>
              <a:ext uri="{FF2B5EF4-FFF2-40B4-BE49-F238E27FC236}">
                <a16:creationId xmlns:a16="http://schemas.microsoft.com/office/drawing/2014/main" id="{FAAEE5D1-62FC-45FF-AF29-1BCD8FD9AF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0"/>
            <a:ext cx="1223070" cy="1100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61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9BD3D-77EC-49D3-977E-AB75AAE46486}"/>
              </a:ext>
            </a:extLst>
          </p:cNvPr>
          <p:cNvSpPr/>
          <p:nvPr/>
        </p:nvSpPr>
        <p:spPr>
          <a:xfrm>
            <a:off x="5466522" y="1"/>
            <a:ext cx="6725479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1E8597-CA58-4B90-8757-83B167D95A7E}"/>
              </a:ext>
            </a:extLst>
          </p:cNvPr>
          <p:cNvSpPr txBox="1"/>
          <p:nvPr/>
        </p:nvSpPr>
        <p:spPr>
          <a:xfrm>
            <a:off x="5466521" y="767471"/>
            <a:ext cx="67254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solidFill>
                  <a:schemeClr val="bg1"/>
                </a:solidFill>
                <a:latin typeface="Nexa Bold" charset="0"/>
                <a:ea typeface="Nexa Bold" charset="0"/>
                <a:cs typeface="Nexa Bold" charset="0"/>
              </a:rPr>
              <a:t>Clichés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EAD284-428C-4DBE-988E-05DFD8388AD9}"/>
              </a:ext>
            </a:extLst>
          </p:cNvPr>
          <p:cNvSpPr/>
          <p:nvPr/>
        </p:nvSpPr>
        <p:spPr>
          <a:xfrm>
            <a:off x="10282441" y="2705725"/>
            <a:ext cx="1446550" cy="1446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65017C79-B6E0-4059-A759-721B2A815BF4}"/>
              </a:ext>
            </a:extLst>
          </p:cNvPr>
          <p:cNvSpPr txBox="1"/>
          <p:nvPr/>
        </p:nvSpPr>
        <p:spPr>
          <a:xfrm>
            <a:off x="5951993" y="4335244"/>
            <a:ext cx="62402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0" dirty="0" err="1">
                <a:solidFill>
                  <a:schemeClr val="accent4"/>
                </a:solidFill>
                <a:latin typeface="Nexa Bold" charset="0"/>
                <a:ea typeface="Nexa Bold" charset="0"/>
                <a:cs typeface="Nexa Bold" charset="0"/>
              </a:rPr>
              <a:t>Stéréotypes</a:t>
            </a:r>
            <a:endParaRPr lang="en-US" sz="8000" dirty="0">
              <a:solidFill>
                <a:schemeClr val="accent4"/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FE0B8D7B-2B15-46E1-B276-73058E3DFC41}"/>
              </a:ext>
            </a:extLst>
          </p:cNvPr>
          <p:cNvSpPr txBox="1"/>
          <p:nvPr/>
        </p:nvSpPr>
        <p:spPr>
          <a:xfrm>
            <a:off x="10282441" y="2350824"/>
            <a:ext cx="14465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4"/>
                </a:solidFill>
                <a:latin typeface="Nexa Bold" charset="0"/>
                <a:ea typeface="Nexa Bold" charset="0"/>
                <a:cs typeface="Nexa Bold" charset="0"/>
              </a:rPr>
              <a:t>=</a:t>
            </a:r>
          </a:p>
        </p:txBody>
      </p:sp>
      <p:pic>
        <p:nvPicPr>
          <p:cNvPr id="15" name="Tijdelijke aanduiding voor afbeelding 6">
            <a:extLst>
              <a:ext uri="{FF2B5EF4-FFF2-40B4-BE49-F238E27FC236}">
                <a16:creationId xmlns:a16="http://schemas.microsoft.com/office/drawing/2014/main" id="{29651E3D-CDC7-4096-A7E7-FD750EA058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2"/>
          <a:stretch/>
        </p:blipFill>
        <p:spPr>
          <a:xfrm>
            <a:off x="1" y="0"/>
            <a:ext cx="5826465" cy="6875282"/>
          </a:xfrm>
          <a:custGeom>
            <a:avLst/>
            <a:gdLst>
              <a:gd name="connsiteX0" fmla="*/ 0 w 7583700"/>
              <a:gd name="connsiteY0" fmla="*/ 0 h 6858001"/>
              <a:gd name="connsiteX1" fmla="*/ 2537926 w 7583700"/>
              <a:gd name="connsiteY1" fmla="*/ 0 h 6858001"/>
              <a:gd name="connsiteX2" fmla="*/ 2847001 w 7583700"/>
              <a:gd name="connsiteY2" fmla="*/ 138995 h 6858001"/>
              <a:gd name="connsiteX3" fmla="*/ 7582790 w 7583700"/>
              <a:gd name="connsiteY3" fmla="*/ 6846094 h 6858001"/>
              <a:gd name="connsiteX4" fmla="*/ 7583700 w 7583700"/>
              <a:gd name="connsiteY4" fmla="*/ 6858001 h 6858001"/>
              <a:gd name="connsiteX5" fmla="*/ 0 w 7583700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3700" h="6858001">
                <a:moveTo>
                  <a:pt x="0" y="0"/>
                </a:moveTo>
                <a:lnTo>
                  <a:pt x="2537926" y="0"/>
                </a:lnTo>
                <a:lnTo>
                  <a:pt x="2847001" y="138995"/>
                </a:lnTo>
                <a:cubicBezTo>
                  <a:pt x="5428994" y="1376579"/>
                  <a:pt x="7280340" y="3883594"/>
                  <a:pt x="7582790" y="6846094"/>
                </a:cubicBezTo>
                <a:lnTo>
                  <a:pt x="7583700" y="6858001"/>
                </a:lnTo>
                <a:lnTo>
                  <a:pt x="0" y="6858001"/>
                </a:lnTo>
                <a:close/>
              </a:path>
            </a:pathLst>
          </a:custGeom>
        </p:spPr>
      </p:pic>
      <p:pic>
        <p:nvPicPr>
          <p:cNvPr id="13" name="Image 12" descr="Une image contenant signe&#10;&#10;Description générée automatiquement">
            <a:extLst>
              <a:ext uri="{FF2B5EF4-FFF2-40B4-BE49-F238E27FC236}">
                <a16:creationId xmlns:a16="http://schemas.microsoft.com/office/drawing/2014/main" id="{989E150E-B1B8-4836-A9D1-AE7A933BF4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0"/>
            <a:ext cx="1223070" cy="1100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70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xime\Documents\Sandra\Conscious Talents\Projets clients\Projet SEC\IO4\DIlriY1XYAAAjLI.jpg">
            <a:extLst>
              <a:ext uri="{FF2B5EF4-FFF2-40B4-BE49-F238E27FC236}">
                <a16:creationId xmlns:a16="http://schemas.microsoft.com/office/drawing/2014/main" id="{CFE904C2-A64B-4C1D-90D8-5C096510B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2567" y="1"/>
            <a:ext cx="8936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0566F574-0119-4E78-8716-6B3475BA6814}"/>
              </a:ext>
            </a:extLst>
          </p:cNvPr>
          <p:cNvSpPr/>
          <p:nvPr/>
        </p:nvSpPr>
        <p:spPr>
          <a:xfrm>
            <a:off x="8864353" y="0"/>
            <a:ext cx="332764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DBB02F-6EE2-47ED-9173-446142BB83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>
          <a:xfrm>
            <a:off x="8864353" y="397567"/>
            <a:ext cx="1008975" cy="2017951"/>
          </a:xfrm>
          <a:prstGeom prst="rect">
            <a:avLst/>
          </a:prstGeom>
        </p:spPr>
      </p:pic>
      <p:sp>
        <p:nvSpPr>
          <p:cNvPr id="20" name="Freeform: Shape 32">
            <a:extLst>
              <a:ext uri="{FF2B5EF4-FFF2-40B4-BE49-F238E27FC236}">
                <a16:creationId xmlns:a16="http://schemas.microsoft.com/office/drawing/2014/main" id="{480267EF-E6CB-490F-912A-9F81FD8B38EE}"/>
              </a:ext>
            </a:extLst>
          </p:cNvPr>
          <p:cNvSpPr/>
          <p:nvPr/>
        </p:nvSpPr>
        <p:spPr>
          <a:xfrm rot="5400000">
            <a:off x="10049090" y="3671273"/>
            <a:ext cx="2750338" cy="1535481"/>
          </a:xfrm>
          <a:custGeom>
            <a:avLst/>
            <a:gdLst>
              <a:gd name="connsiteX0" fmla="*/ 10108 w 2750338"/>
              <a:gd name="connsiteY0" fmla="*/ 0 h 1535481"/>
              <a:gd name="connsiteX1" fmla="*/ 2740230 w 2750338"/>
              <a:gd name="connsiteY1" fmla="*/ 0 h 1535481"/>
              <a:gd name="connsiteX2" fmla="*/ 2743238 w 2750338"/>
              <a:gd name="connsiteY2" fmla="*/ 19709 h 1535481"/>
              <a:gd name="connsiteX3" fmla="*/ 2750338 w 2750338"/>
              <a:gd name="connsiteY3" fmla="*/ 160312 h 1535481"/>
              <a:gd name="connsiteX4" fmla="*/ 1375169 w 2750338"/>
              <a:gd name="connsiteY4" fmla="*/ 1535481 h 1535481"/>
              <a:gd name="connsiteX5" fmla="*/ 0 w 2750338"/>
              <a:gd name="connsiteY5" fmla="*/ 160312 h 1535481"/>
              <a:gd name="connsiteX6" fmla="*/ 7100 w 2750338"/>
              <a:gd name="connsiteY6" fmla="*/ 19709 h 153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0338" h="1535481">
                <a:moveTo>
                  <a:pt x="10108" y="0"/>
                </a:moveTo>
                <a:lnTo>
                  <a:pt x="2740230" y="0"/>
                </a:lnTo>
                <a:lnTo>
                  <a:pt x="2743238" y="19709"/>
                </a:lnTo>
                <a:cubicBezTo>
                  <a:pt x="2747933" y="65938"/>
                  <a:pt x="2750338" y="112844"/>
                  <a:pt x="2750338" y="160312"/>
                </a:cubicBezTo>
                <a:cubicBezTo>
                  <a:pt x="2750338" y="919797"/>
                  <a:pt x="2134654" y="1535481"/>
                  <a:pt x="1375169" y="1535481"/>
                </a:cubicBezTo>
                <a:cubicBezTo>
                  <a:pt x="615684" y="1535481"/>
                  <a:pt x="0" y="919797"/>
                  <a:pt x="0" y="160312"/>
                </a:cubicBezTo>
                <a:cubicBezTo>
                  <a:pt x="0" y="112844"/>
                  <a:pt x="2405" y="65938"/>
                  <a:pt x="7100" y="197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 6" descr="Une image contenant signe&#10;&#10;Description générée automatiquement">
            <a:extLst>
              <a:ext uri="{FF2B5EF4-FFF2-40B4-BE49-F238E27FC236}">
                <a16:creationId xmlns:a16="http://schemas.microsoft.com/office/drawing/2014/main" id="{D3A42372-A823-445B-A2D7-6312DE9742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8930" y="0"/>
            <a:ext cx="1223070" cy="1100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2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0566F574-0119-4E78-8716-6B3475BA6814}"/>
              </a:ext>
            </a:extLst>
          </p:cNvPr>
          <p:cNvSpPr/>
          <p:nvPr/>
        </p:nvSpPr>
        <p:spPr>
          <a:xfrm>
            <a:off x="0" y="0"/>
            <a:ext cx="73301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BD40F95-E0EF-42DB-A412-11A504C8C85E}"/>
              </a:ext>
            </a:extLst>
          </p:cNvPr>
          <p:cNvSpPr txBox="1"/>
          <p:nvPr/>
        </p:nvSpPr>
        <p:spPr>
          <a:xfrm rot="20901510">
            <a:off x="2977618" y="265730"/>
            <a:ext cx="10741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solidFill>
                  <a:schemeClr val="accent4"/>
                </a:solidFill>
                <a:latin typeface="Arial Black" panose="020B0A04020102020204" pitchFamily="34" charset="0"/>
              </a:rPr>
              <a:t>?</a:t>
            </a:r>
            <a:endParaRPr lang="fr-FR" sz="28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3B9B3D6-B0F1-4FD0-8A87-7EFBEC1CB58E}"/>
              </a:ext>
            </a:extLst>
          </p:cNvPr>
          <p:cNvSpPr txBox="1"/>
          <p:nvPr/>
        </p:nvSpPr>
        <p:spPr>
          <a:xfrm rot="619589">
            <a:off x="3997708" y="252645"/>
            <a:ext cx="10741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solidFill>
                  <a:schemeClr val="accent4"/>
                </a:solidFill>
                <a:latin typeface="Arial Black" panose="020B0A04020102020204" pitchFamily="34" charset="0"/>
              </a:rPr>
              <a:t>?</a:t>
            </a:r>
            <a:endParaRPr lang="fr-FR" sz="28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5F7A322-7213-4D95-9658-033E1AF5AB43}"/>
              </a:ext>
            </a:extLst>
          </p:cNvPr>
          <p:cNvSpPr txBox="1"/>
          <p:nvPr/>
        </p:nvSpPr>
        <p:spPr>
          <a:xfrm rot="2546876">
            <a:off x="4841263" y="809293"/>
            <a:ext cx="10741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solidFill>
                  <a:schemeClr val="accent4"/>
                </a:solidFill>
                <a:latin typeface="Arial Black" panose="020B0A04020102020204" pitchFamily="34" charset="0"/>
              </a:rPr>
              <a:t>?</a:t>
            </a:r>
            <a:endParaRPr lang="fr-FR" sz="28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id="{624CF86D-4952-4771-8528-E1DA4D0A4BC3}"/>
              </a:ext>
            </a:extLst>
          </p:cNvPr>
          <p:cNvSpPr/>
          <p:nvPr/>
        </p:nvSpPr>
        <p:spPr>
          <a:xfrm>
            <a:off x="6320459" y="4443021"/>
            <a:ext cx="2019300" cy="2019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85D10B3-1125-4A75-8923-0B457E58D2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>
          <a:xfrm>
            <a:off x="-10192" y="636371"/>
            <a:ext cx="1008975" cy="2017951"/>
          </a:xfrm>
          <a:prstGeom prst="rect">
            <a:avLst/>
          </a:prstGeom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id="{04B1B685-9E4B-48BA-8BB8-819D56FB7149}"/>
              </a:ext>
            </a:extLst>
          </p:cNvPr>
          <p:cNvSpPr txBox="1"/>
          <p:nvPr/>
        </p:nvSpPr>
        <p:spPr>
          <a:xfrm>
            <a:off x="6533433" y="4857988"/>
            <a:ext cx="56176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err="1">
                <a:solidFill>
                  <a:schemeClr val="accent4"/>
                </a:solidFill>
                <a:latin typeface="Nexa Bold" panose="02000000000000000000" pitchFamily="50" charset="0"/>
                <a:ea typeface="Nexa Bold" charset="0"/>
                <a:cs typeface="Nexa Bold" charset="0"/>
              </a:rPr>
              <a:t>d’entrepreneur</a:t>
            </a:r>
            <a:r>
              <a:rPr lang="en-US" sz="4800" dirty="0">
                <a:solidFill>
                  <a:schemeClr val="accent4"/>
                </a:solidFill>
                <a:latin typeface="Nexa Bold" panose="02000000000000000000" pitchFamily="50" charset="0"/>
                <a:ea typeface="Nexa Bold" charset="0"/>
                <a:cs typeface="Nexa Bold" charset="0"/>
              </a:rPr>
              <a:t> </a:t>
            </a:r>
          </a:p>
          <a:p>
            <a:pPr algn="r"/>
            <a:r>
              <a:rPr lang="en-US" sz="8000" dirty="0">
                <a:solidFill>
                  <a:schemeClr val="accent4"/>
                </a:solidFill>
                <a:latin typeface="Arial Black" panose="020B0A04020102020204" pitchFamily="34" charset="0"/>
                <a:ea typeface="Nexa Bold" charset="0"/>
                <a:cs typeface="Nexa Bold" charset="0"/>
              </a:rPr>
              <a:t>?</a:t>
            </a:r>
          </a:p>
        </p:txBody>
      </p:sp>
      <p:sp>
        <p:nvSpPr>
          <p:cNvPr id="27" name="Rectangle: Rounded Corners 20">
            <a:extLst>
              <a:ext uri="{FF2B5EF4-FFF2-40B4-BE49-F238E27FC236}">
                <a16:creationId xmlns:a16="http://schemas.microsoft.com/office/drawing/2014/main" id="{ECE41B9B-A0B0-41E4-A7F8-A502A5A3CAB1}"/>
              </a:ext>
            </a:extLst>
          </p:cNvPr>
          <p:cNvSpPr/>
          <p:nvPr/>
        </p:nvSpPr>
        <p:spPr>
          <a:xfrm>
            <a:off x="7612433" y="3804156"/>
            <a:ext cx="4579567" cy="78225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UN EXEMPLE</a:t>
            </a:r>
            <a:endParaRPr lang="id-ID" sz="4000" dirty="0">
              <a:solidFill>
                <a:schemeClr val="bg1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Image 11" descr="Une image contenant signe&#10;&#10;Description générée automatiquement">
            <a:extLst>
              <a:ext uri="{FF2B5EF4-FFF2-40B4-BE49-F238E27FC236}">
                <a16:creationId xmlns:a16="http://schemas.microsoft.com/office/drawing/2014/main" id="{FF2E063F-F9EF-4BD0-BD4C-2A485291F2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0"/>
            <a:ext cx="1223070" cy="1100332"/>
          </a:xfrm>
          <a:prstGeom prst="rect">
            <a:avLst/>
          </a:prstGeom>
        </p:spPr>
      </p:pic>
      <p:pic>
        <p:nvPicPr>
          <p:cNvPr id="5" name="Image 4" descr="Une image contenant assis, table, debout, parking&#10;&#10;Description générée automatiquement">
            <a:extLst>
              <a:ext uri="{FF2B5EF4-FFF2-40B4-BE49-F238E27FC236}">
                <a16:creationId xmlns:a16="http://schemas.microsoft.com/office/drawing/2014/main" id="{DA7DA1D6-6AAB-400E-A036-FD37FB84F9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3" y="1645346"/>
            <a:ext cx="5861688" cy="5223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005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D74185C-D67D-4F17-9629-A2FF185F25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 rot="21480000">
            <a:off x="2744068" y="-435855"/>
            <a:ext cx="10127747" cy="648796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20DA6C3-BCE7-45DD-8CE2-DD2260220ED2}"/>
              </a:ext>
            </a:extLst>
          </p:cNvPr>
          <p:cNvSpPr/>
          <p:nvPr/>
        </p:nvSpPr>
        <p:spPr>
          <a:xfrm>
            <a:off x="9426" y="5333096"/>
            <a:ext cx="12173149" cy="1524904"/>
          </a:xfrm>
          <a:prstGeom prst="rect">
            <a:avLst/>
          </a:prstGeom>
          <a:solidFill>
            <a:srgbClr val="2E6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2" name="Vrije vorm 27">
            <a:extLst>
              <a:ext uri="{FF2B5EF4-FFF2-40B4-BE49-F238E27FC236}">
                <a16:creationId xmlns:a16="http://schemas.microsoft.com/office/drawing/2014/main" id="{52062C42-3334-4CC0-A08A-D29861A0D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530653" y="533498"/>
            <a:ext cx="5609545" cy="4549260"/>
          </a:xfrm>
          <a:custGeom>
            <a:avLst/>
            <a:gdLst>
              <a:gd name="connsiteX0" fmla="*/ 683 w 2374769"/>
              <a:gd name="connsiteY0" fmla="*/ 0 h 2362237"/>
              <a:gd name="connsiteX1" fmla="*/ 242807 w 2374769"/>
              <a:gd name="connsiteY1" fmla="*/ 12161 h 2362237"/>
              <a:gd name="connsiteX2" fmla="*/ 2374769 w 2374769"/>
              <a:gd name="connsiteY2" fmla="*/ 2362237 h 2362237"/>
              <a:gd name="connsiteX3" fmla="*/ 1543208 w 2374769"/>
              <a:gd name="connsiteY3" fmla="*/ 2362237 h 2362237"/>
              <a:gd name="connsiteX4" fmla="*/ 0 w 2374769"/>
              <a:gd name="connsiteY4" fmla="*/ 827150 h 2362237"/>
              <a:gd name="connsiteX5" fmla="*/ 0 w 2374769"/>
              <a:gd name="connsiteY5" fmla="*/ 34 h 236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4769" h="2362237">
                <a:moveTo>
                  <a:pt x="683" y="0"/>
                </a:moveTo>
                <a:lnTo>
                  <a:pt x="242807" y="12161"/>
                </a:lnTo>
                <a:cubicBezTo>
                  <a:pt x="1440298" y="133133"/>
                  <a:pt x="2374769" y="1139131"/>
                  <a:pt x="2374769" y="2362237"/>
                </a:cubicBezTo>
                <a:lnTo>
                  <a:pt x="1543208" y="2362237"/>
                </a:lnTo>
                <a:cubicBezTo>
                  <a:pt x="1543208" y="1514432"/>
                  <a:pt x="852291" y="827150"/>
                  <a:pt x="0" y="827150"/>
                </a:cubicBezTo>
                <a:lnTo>
                  <a:pt x="0" y="34"/>
                </a:lnTo>
                <a:close/>
              </a:path>
            </a:pathLst>
          </a:cu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27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1844358-D26D-4F67-B908-6F418079F584}"/>
              </a:ext>
            </a:extLst>
          </p:cNvPr>
          <p:cNvSpPr/>
          <p:nvPr/>
        </p:nvSpPr>
        <p:spPr>
          <a:xfrm>
            <a:off x="4715592" y="-1"/>
            <a:ext cx="2750338" cy="1535481"/>
          </a:xfrm>
          <a:custGeom>
            <a:avLst/>
            <a:gdLst>
              <a:gd name="connsiteX0" fmla="*/ 10108 w 2750338"/>
              <a:gd name="connsiteY0" fmla="*/ 0 h 1535481"/>
              <a:gd name="connsiteX1" fmla="*/ 2740230 w 2750338"/>
              <a:gd name="connsiteY1" fmla="*/ 0 h 1535481"/>
              <a:gd name="connsiteX2" fmla="*/ 2743238 w 2750338"/>
              <a:gd name="connsiteY2" fmla="*/ 19709 h 1535481"/>
              <a:gd name="connsiteX3" fmla="*/ 2750338 w 2750338"/>
              <a:gd name="connsiteY3" fmla="*/ 160312 h 1535481"/>
              <a:gd name="connsiteX4" fmla="*/ 1375169 w 2750338"/>
              <a:gd name="connsiteY4" fmla="*/ 1535481 h 1535481"/>
              <a:gd name="connsiteX5" fmla="*/ 0 w 2750338"/>
              <a:gd name="connsiteY5" fmla="*/ 160312 h 1535481"/>
              <a:gd name="connsiteX6" fmla="*/ 7100 w 2750338"/>
              <a:gd name="connsiteY6" fmla="*/ 19709 h 153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0338" h="1535481">
                <a:moveTo>
                  <a:pt x="10108" y="0"/>
                </a:moveTo>
                <a:lnTo>
                  <a:pt x="2740230" y="0"/>
                </a:lnTo>
                <a:lnTo>
                  <a:pt x="2743238" y="19709"/>
                </a:lnTo>
                <a:cubicBezTo>
                  <a:pt x="2747933" y="65938"/>
                  <a:pt x="2750338" y="112844"/>
                  <a:pt x="2750338" y="160312"/>
                </a:cubicBezTo>
                <a:cubicBezTo>
                  <a:pt x="2750338" y="919797"/>
                  <a:pt x="2134654" y="1535481"/>
                  <a:pt x="1375169" y="1535481"/>
                </a:cubicBezTo>
                <a:cubicBezTo>
                  <a:pt x="615684" y="1535481"/>
                  <a:pt x="0" y="919797"/>
                  <a:pt x="0" y="160312"/>
                </a:cubicBezTo>
                <a:cubicBezTo>
                  <a:pt x="0" y="112844"/>
                  <a:pt x="2405" y="65938"/>
                  <a:pt x="7100" y="197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C27B24-0633-438C-90FE-E6DE0BF61504}"/>
              </a:ext>
            </a:extLst>
          </p:cNvPr>
          <p:cNvSpPr txBox="1"/>
          <p:nvPr/>
        </p:nvSpPr>
        <p:spPr>
          <a:xfrm>
            <a:off x="1665299" y="5754883"/>
            <a:ext cx="10517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bg1"/>
                </a:solidFill>
                <a:latin typeface="Nexa Bold" panose="02000000000000000000" pitchFamily="50" charset="0"/>
              </a:rPr>
              <a:t>C’est quoi </a:t>
            </a:r>
            <a:r>
              <a:rPr lang="fr-FR" sz="5400" dirty="0" err="1">
                <a:solidFill>
                  <a:schemeClr val="bg1"/>
                </a:solidFill>
                <a:latin typeface="Nexa Bold" panose="02000000000000000000" pitchFamily="50" charset="0"/>
              </a:rPr>
              <a:t>un.e</a:t>
            </a:r>
            <a:r>
              <a:rPr lang="fr-FR" sz="5400" dirty="0">
                <a:solidFill>
                  <a:schemeClr val="bg1"/>
                </a:solidFill>
                <a:latin typeface="Nexa Bold" panose="02000000000000000000" pitchFamily="50" charset="0"/>
              </a:rPr>
              <a:t> </a:t>
            </a:r>
            <a:r>
              <a:rPr lang="fr-FR" sz="5400" dirty="0" err="1">
                <a:solidFill>
                  <a:schemeClr val="bg1"/>
                </a:solidFill>
                <a:latin typeface="Nexa Bold" panose="02000000000000000000" pitchFamily="50" charset="0"/>
              </a:rPr>
              <a:t>entrepreneur.e</a:t>
            </a:r>
            <a:r>
              <a:rPr lang="fr-FR" sz="5400" dirty="0">
                <a:solidFill>
                  <a:schemeClr val="bg1"/>
                </a:solidFill>
                <a:latin typeface="Nexa Bold" panose="02000000000000000000" pitchFamily="50" charset="0"/>
              </a:rPr>
              <a:t>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FCDEE1E-5BF2-4FDB-BC3A-6E1BFD2C140A}"/>
              </a:ext>
            </a:extLst>
          </p:cNvPr>
          <p:cNvSpPr txBox="1"/>
          <p:nvPr/>
        </p:nvSpPr>
        <p:spPr>
          <a:xfrm>
            <a:off x="-1401444" y="3195437"/>
            <a:ext cx="493478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700" dirty="0">
                <a:solidFill>
                  <a:schemeClr val="accent4"/>
                </a:solidFill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9" name="Image 8" descr="Une image contenant signe&#10;&#10;Description générée automatiquement">
            <a:extLst>
              <a:ext uri="{FF2B5EF4-FFF2-40B4-BE49-F238E27FC236}">
                <a16:creationId xmlns:a16="http://schemas.microsoft.com/office/drawing/2014/main" id="{0432F9D1-EB13-4C4E-82F4-BF3FE8833C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0"/>
            <a:ext cx="1223070" cy="1100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845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16">
            <a:extLst>
              <a:ext uri="{FF2B5EF4-FFF2-40B4-BE49-F238E27FC236}">
                <a16:creationId xmlns:a16="http://schemas.microsoft.com/office/drawing/2014/main" id="{2044548E-21F1-4BD8-8972-060FC587F6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930"/>
            <a:ext cx="3712265" cy="6854195"/>
          </a:xfrm>
          <a:custGeom>
            <a:avLst/>
            <a:gdLst>
              <a:gd name="connsiteX0" fmla="*/ 0 w 3816695"/>
              <a:gd name="connsiteY0" fmla="*/ 0 h 6858000"/>
              <a:gd name="connsiteX1" fmla="*/ 1779016 w 3816695"/>
              <a:gd name="connsiteY1" fmla="*/ 0 h 6858000"/>
              <a:gd name="connsiteX2" fmla="*/ 2081372 w 3816695"/>
              <a:gd name="connsiteY2" fmla="*/ 182719 h 6858000"/>
              <a:gd name="connsiteX3" fmla="*/ 3816695 w 3816695"/>
              <a:gd name="connsiteY3" fmla="*/ 3429297 h 6858000"/>
              <a:gd name="connsiteX4" fmla="*/ 2081372 w 3816695"/>
              <a:gd name="connsiteY4" fmla="*/ 6675876 h 6858000"/>
              <a:gd name="connsiteX5" fmla="*/ 1779999 w 3816695"/>
              <a:gd name="connsiteY5" fmla="*/ 6858000 h 6858000"/>
              <a:gd name="connsiteX6" fmla="*/ 0 w 381669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6695" h="6858000">
                <a:moveTo>
                  <a:pt x="0" y="0"/>
                </a:moveTo>
                <a:lnTo>
                  <a:pt x="1779016" y="0"/>
                </a:lnTo>
                <a:lnTo>
                  <a:pt x="2081372" y="182719"/>
                </a:lnTo>
                <a:cubicBezTo>
                  <a:pt x="3128342" y="886316"/>
                  <a:pt x="3816695" y="2077842"/>
                  <a:pt x="3816695" y="3429297"/>
                </a:cubicBezTo>
                <a:cubicBezTo>
                  <a:pt x="3816695" y="4780752"/>
                  <a:pt x="3128342" y="5972279"/>
                  <a:pt x="2081372" y="6675876"/>
                </a:cubicBezTo>
                <a:lnTo>
                  <a:pt x="177999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Freeform: Shape 32">
            <a:extLst>
              <a:ext uri="{FF2B5EF4-FFF2-40B4-BE49-F238E27FC236}">
                <a16:creationId xmlns:a16="http://schemas.microsoft.com/office/drawing/2014/main" id="{8F3239C2-E641-4DB8-B9CA-860FA249AE83}"/>
              </a:ext>
            </a:extLst>
          </p:cNvPr>
          <p:cNvSpPr/>
          <p:nvPr/>
        </p:nvSpPr>
        <p:spPr>
          <a:xfrm>
            <a:off x="4715592" y="-1"/>
            <a:ext cx="2750338" cy="1535481"/>
          </a:xfrm>
          <a:custGeom>
            <a:avLst/>
            <a:gdLst>
              <a:gd name="connsiteX0" fmla="*/ 10108 w 2750338"/>
              <a:gd name="connsiteY0" fmla="*/ 0 h 1535481"/>
              <a:gd name="connsiteX1" fmla="*/ 2740230 w 2750338"/>
              <a:gd name="connsiteY1" fmla="*/ 0 h 1535481"/>
              <a:gd name="connsiteX2" fmla="*/ 2743238 w 2750338"/>
              <a:gd name="connsiteY2" fmla="*/ 19709 h 1535481"/>
              <a:gd name="connsiteX3" fmla="*/ 2750338 w 2750338"/>
              <a:gd name="connsiteY3" fmla="*/ 160312 h 1535481"/>
              <a:gd name="connsiteX4" fmla="*/ 1375169 w 2750338"/>
              <a:gd name="connsiteY4" fmla="*/ 1535481 h 1535481"/>
              <a:gd name="connsiteX5" fmla="*/ 0 w 2750338"/>
              <a:gd name="connsiteY5" fmla="*/ 160312 h 1535481"/>
              <a:gd name="connsiteX6" fmla="*/ 7100 w 2750338"/>
              <a:gd name="connsiteY6" fmla="*/ 19709 h 153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0338" h="1535481">
                <a:moveTo>
                  <a:pt x="10108" y="0"/>
                </a:moveTo>
                <a:lnTo>
                  <a:pt x="2740230" y="0"/>
                </a:lnTo>
                <a:lnTo>
                  <a:pt x="2743238" y="19709"/>
                </a:lnTo>
                <a:cubicBezTo>
                  <a:pt x="2747933" y="65938"/>
                  <a:pt x="2750338" y="112844"/>
                  <a:pt x="2750338" y="160312"/>
                </a:cubicBezTo>
                <a:cubicBezTo>
                  <a:pt x="2750338" y="919797"/>
                  <a:pt x="2134654" y="1535481"/>
                  <a:pt x="1375169" y="1535481"/>
                </a:cubicBezTo>
                <a:cubicBezTo>
                  <a:pt x="615684" y="1535481"/>
                  <a:pt x="0" y="919797"/>
                  <a:pt x="0" y="160312"/>
                </a:cubicBezTo>
                <a:cubicBezTo>
                  <a:pt x="0" y="112844"/>
                  <a:pt x="2405" y="65938"/>
                  <a:pt x="7100" y="197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0">
            <a:extLst>
              <a:ext uri="{FF2B5EF4-FFF2-40B4-BE49-F238E27FC236}">
                <a16:creationId xmlns:a16="http://schemas.microsoft.com/office/drawing/2014/main" id="{05B7A566-47B9-4839-BACE-4B8E062CE323}"/>
              </a:ext>
            </a:extLst>
          </p:cNvPr>
          <p:cNvSpPr/>
          <p:nvPr/>
        </p:nvSpPr>
        <p:spPr>
          <a:xfrm>
            <a:off x="4614389" y="2676588"/>
            <a:ext cx="4289913" cy="967695"/>
          </a:xfrm>
          <a:prstGeom prst="roundRect">
            <a:avLst>
              <a:gd name="adj" fmla="val 50000"/>
            </a:avLst>
          </a:prstGeom>
          <a:solidFill>
            <a:srgbClr val="2E6D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QUIZZ</a:t>
            </a:r>
            <a:endParaRPr lang="id-ID" sz="6600" dirty="0">
              <a:solidFill>
                <a:schemeClr val="bg1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419C790-A7C5-4B68-9173-B401E4A8EE5E}"/>
              </a:ext>
            </a:extLst>
          </p:cNvPr>
          <p:cNvSpPr txBox="1"/>
          <p:nvPr/>
        </p:nvSpPr>
        <p:spPr>
          <a:xfrm rot="20830780">
            <a:off x="2898145" y="2695849"/>
            <a:ext cx="395577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solidFill>
                  <a:schemeClr val="accent4"/>
                </a:solidFill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8" name="Image 7" descr="Une image contenant signe&#10;&#10;Description générée automatiquement">
            <a:extLst>
              <a:ext uri="{FF2B5EF4-FFF2-40B4-BE49-F238E27FC236}">
                <a16:creationId xmlns:a16="http://schemas.microsoft.com/office/drawing/2014/main" id="{D5879231-6465-496E-8AAE-A08531597C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0"/>
            <a:ext cx="1223070" cy="1100332"/>
          </a:xfrm>
          <a:prstGeom prst="rect">
            <a:avLst/>
          </a:prstGeom>
        </p:spPr>
      </p:pic>
      <p:pic>
        <p:nvPicPr>
          <p:cNvPr id="10" name="Tijdelijke aanduiding voor afbeelding 5">
            <a:extLst>
              <a:ext uri="{FF2B5EF4-FFF2-40B4-BE49-F238E27FC236}">
                <a16:creationId xmlns:a16="http://schemas.microsoft.com/office/drawing/2014/main" id="{2E1B3459-5551-40C2-8880-3A9C0BB27B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70902" y="0"/>
            <a:ext cx="4121098" cy="6858000"/>
          </a:xfrm>
          <a:custGeom>
            <a:avLst/>
            <a:gdLst>
              <a:gd name="connsiteX0" fmla="*/ 0 w 5402083"/>
              <a:gd name="connsiteY0" fmla="*/ 0 h 6858000"/>
              <a:gd name="connsiteX1" fmla="*/ 5401085 w 5402083"/>
              <a:gd name="connsiteY1" fmla="*/ 0 h 6858000"/>
              <a:gd name="connsiteX2" fmla="*/ 5355776 w 5402083"/>
              <a:gd name="connsiteY2" fmla="*/ 42971 h 6858000"/>
              <a:gd name="connsiteX3" fmla="*/ 3946012 w 5402083"/>
              <a:gd name="connsiteY3" fmla="*/ 3428527 h 6858000"/>
              <a:gd name="connsiteX4" fmla="*/ 5355776 w 5402083"/>
              <a:gd name="connsiteY4" fmla="*/ 6814084 h 6858000"/>
              <a:gd name="connsiteX5" fmla="*/ 5402083 w 5402083"/>
              <a:gd name="connsiteY5" fmla="*/ 6858000 h 6858000"/>
              <a:gd name="connsiteX6" fmla="*/ 0 w 540208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2083" h="6858000">
                <a:moveTo>
                  <a:pt x="0" y="0"/>
                </a:moveTo>
                <a:lnTo>
                  <a:pt x="5401085" y="0"/>
                </a:lnTo>
                <a:lnTo>
                  <a:pt x="5355776" y="42971"/>
                </a:lnTo>
                <a:cubicBezTo>
                  <a:pt x="4484752" y="909410"/>
                  <a:pt x="3946012" y="2106385"/>
                  <a:pt x="3946012" y="3428527"/>
                </a:cubicBezTo>
                <a:cubicBezTo>
                  <a:pt x="3946012" y="4750669"/>
                  <a:pt x="4484752" y="5947644"/>
                  <a:pt x="5355776" y="6814084"/>
                </a:cubicBezTo>
                <a:lnTo>
                  <a:pt x="5402083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753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vX5kaSnN"/>
  <p:tag name="ARTICULATE_SLIDE_COUNT" val="2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09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6AF2E"/>
      </a:accent1>
      <a:accent2>
        <a:srgbClr val="1C72BA"/>
      </a:accent2>
      <a:accent3>
        <a:srgbClr val="733B96"/>
      </a:accent3>
      <a:accent4>
        <a:srgbClr val="EE3257"/>
      </a:accent4>
      <a:accent5>
        <a:srgbClr val="23AD9D"/>
      </a:accent5>
      <a:accent6>
        <a:srgbClr val="37AF87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</TotalTime>
  <Words>494</Words>
  <Application>Microsoft Office PowerPoint</Application>
  <PresentationFormat>Grand écran</PresentationFormat>
  <Paragraphs>99</Paragraphs>
  <Slides>27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212 Moon Child Sans</vt:lpstr>
      <vt:lpstr>Arial</vt:lpstr>
      <vt:lpstr>Arial Black</vt:lpstr>
      <vt:lpstr>Calibri</vt:lpstr>
      <vt:lpstr>Calibri Light</vt:lpstr>
      <vt:lpstr>Clausly</vt:lpstr>
      <vt:lpstr>Lato</vt:lpstr>
      <vt:lpstr>Nexa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JAMBERT Charline</cp:lastModifiedBy>
  <cp:revision>91</cp:revision>
  <dcterms:created xsi:type="dcterms:W3CDTF">2018-02-22T04:33:31Z</dcterms:created>
  <dcterms:modified xsi:type="dcterms:W3CDTF">2020-11-04T17:09:33Z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B618D7D1-0FFD-4FE8-973B-E2DF49EC65E4</vt:lpwstr>
  </property>
  <property fmtid="{D5CDD505-2E9C-101B-9397-08002B2CF9AE}" pid="3" name="ArticulatePath">
    <vt:lpwstr>https://bdx-my.sharepoint.com/personal/g_pondaven_bordeaux-metropole_fr/Documents/Bureau/PERSO/auto-e/SEC/Nouveau dossier/IRISH/modèles/Pastel-modern-minimal-template_RITS-Studio_020418/Pastel-modern-minimal-template_RITS-Studio_020418/pastel no imagez</vt:lpwstr>
  </property>
</Properties>
</file>